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</p:sldIdLst>
  <p:sldSz cx="9144000" cy="6858000" type="screen4x3"/>
  <p:notesSz cx="6858000" cy="9144000"/>
  <p:custDataLst>
    <p:tags r:id="rId1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74A"/>
    <a:srgbClr val="3399FF"/>
    <a:srgbClr val="666699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43" autoAdjust="0"/>
    <p:restoredTop sz="94533" autoAdjust="0"/>
  </p:normalViewPr>
  <p:slideViewPr>
    <p:cSldViewPr>
      <p:cViewPr>
        <p:scale>
          <a:sx n="90" d="100"/>
          <a:sy n="90" d="100"/>
        </p:scale>
        <p:origin x="97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Оригинальные шаблоны для презентаций: </a:t>
            </a:r>
            <a:r>
              <a:rPr lang="ru-RU" sz="1200" dirty="0" smtClean="0">
                <a:hlinkClick r:id="rId3"/>
              </a:rPr>
              <a:t>https://presentation-creation.ru/powerpoint-templates.html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ru-RU" sz="1200" dirty="0" smtClean="0"/>
              <a:t>Бесплатно и без регистрации.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537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344553"/>
            <a:ext cx="6480720" cy="1080120"/>
          </a:xfrm>
        </p:spPr>
        <p:txBody>
          <a:bodyPr/>
          <a:lstStyle>
            <a:lvl1pPr>
              <a:defRPr b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51520" y="191549"/>
            <a:ext cx="7344816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1" name="Текст 2"/>
          <p:cNvSpPr>
            <a:spLocks noGrp="1"/>
          </p:cNvSpPr>
          <p:nvPr>
            <p:ph idx="1"/>
          </p:nvPr>
        </p:nvSpPr>
        <p:spPr>
          <a:xfrm>
            <a:off x="251520" y="1556792"/>
            <a:ext cx="7344816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1549"/>
            <a:ext cx="7344816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556792"/>
            <a:ext cx="7344816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1610395"/>
            <a:ext cx="4608512" cy="3384376"/>
          </a:xfrm>
        </p:spPr>
        <p:txBody>
          <a:bodyPr>
            <a:noAutofit/>
          </a:bodyPr>
          <a:lstStyle/>
          <a:p>
            <a:r>
              <a:rPr lang="uk-UA" sz="3600" dirty="0">
                <a:latin typeface="Arial Black" panose="020B0A04020102020204" pitchFamily="34" charset="0"/>
              </a:rPr>
              <a:t>Річний звіт </a:t>
            </a:r>
            <a:r>
              <a:rPr lang="uk-UA" sz="3600" dirty="0" smtClean="0">
                <a:latin typeface="Arial Black" panose="020B0A04020102020204" pitchFamily="34" charset="0"/>
              </a:rPr>
              <a:t/>
            </a:r>
            <a:br>
              <a:rPr lang="uk-UA" sz="3600" dirty="0" smtClean="0">
                <a:latin typeface="Arial Black" panose="020B0A04020102020204" pitchFamily="34" charset="0"/>
              </a:rPr>
            </a:br>
            <a:r>
              <a:rPr lang="uk-UA" sz="3600" dirty="0" smtClean="0">
                <a:latin typeface="Arial Black" panose="020B0A04020102020204" pitchFamily="34" charset="0"/>
              </a:rPr>
              <a:t>про </a:t>
            </a:r>
            <a:r>
              <a:rPr lang="uk-UA" sz="3600" dirty="0">
                <a:latin typeface="Arial Black" panose="020B0A04020102020204" pitchFamily="34" charset="0"/>
              </a:rPr>
              <a:t>діяльність </a:t>
            </a:r>
            <a:br>
              <a:rPr lang="uk-UA" sz="3600" dirty="0">
                <a:latin typeface="Arial Black" panose="020B0A04020102020204" pitchFamily="34" charset="0"/>
              </a:rPr>
            </a:br>
            <a:r>
              <a:rPr lang="uk-UA" sz="3600" dirty="0" smtClean="0">
                <a:latin typeface="Arial Black" panose="020B0A04020102020204" pitchFamily="34" charset="0"/>
              </a:rPr>
              <a:t>Політехнічного технікуму Конотопського інституту </a:t>
            </a:r>
            <a:r>
              <a:rPr lang="uk-UA" sz="3600" dirty="0" err="1" smtClean="0">
                <a:latin typeface="Arial Black" panose="020B0A04020102020204" pitchFamily="34" charset="0"/>
              </a:rPr>
              <a:t>СумДУ</a:t>
            </a:r>
            <a:r>
              <a:rPr lang="uk-UA" sz="3600" dirty="0" smtClean="0">
                <a:latin typeface="Arial Black" panose="020B0A04020102020204" pitchFamily="34" charset="0"/>
              </a:rPr>
              <a:t/>
            </a:r>
            <a:br>
              <a:rPr lang="uk-UA" sz="3600" dirty="0" smtClean="0">
                <a:latin typeface="Arial Black" panose="020B0A04020102020204" pitchFamily="34" charset="0"/>
              </a:rPr>
            </a:br>
            <a:r>
              <a:rPr lang="uk-UA" sz="3600" dirty="0" smtClean="0">
                <a:latin typeface="Arial Black" panose="020B0A04020102020204" pitchFamily="34" charset="0"/>
              </a:rPr>
              <a:t>2019 р.</a:t>
            </a:r>
            <a:endParaRPr lang="ru-RU" sz="3600" b="1" dirty="0"/>
          </a:p>
        </p:txBody>
      </p:sp>
      <p:pic>
        <p:nvPicPr>
          <p:cNvPr id="4" name="Рисунок 3" descr="ПТКІСумДУ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04665"/>
            <a:ext cx="864096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48359"/>
            <a:ext cx="6480720" cy="1224136"/>
          </a:xfrm>
        </p:spPr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effectLst/>
              </a:rPr>
              <a:t>Основні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effectLst/>
              </a:rPr>
              <a:t>наукові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effectLst/>
              </a:rPr>
              <a:t> та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effectLst/>
              </a:rPr>
              <a:t>науково-методичні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effectLst/>
              </a:rPr>
              <a:t>результати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08912" cy="48965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err="1" smtClean="0">
                <a:solidFill>
                  <a:schemeClr val="tx1"/>
                </a:solidFill>
              </a:rPr>
              <a:t>Науково-практичні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конференції</a:t>
            </a:r>
            <a:r>
              <a:rPr lang="ru-RU" b="1" dirty="0" smtClean="0">
                <a:solidFill>
                  <a:schemeClr val="tx1"/>
                </a:solidFill>
              </a:rPr>
              <a:t> за </a:t>
            </a:r>
            <a:r>
              <a:rPr lang="ru-RU" b="1" dirty="0">
                <a:solidFill>
                  <a:schemeClr val="tx1"/>
                </a:solidFill>
              </a:rPr>
              <a:t>201</a:t>
            </a:r>
            <a:r>
              <a:rPr lang="uk-UA" b="1" dirty="0">
                <a:solidFill>
                  <a:schemeClr val="tx1"/>
                </a:solidFill>
              </a:rPr>
              <a:t>9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рік</a:t>
            </a:r>
            <a:r>
              <a:rPr lang="ru-RU" b="1" dirty="0">
                <a:solidFill>
                  <a:schemeClr val="tx1"/>
                </a:solidFill>
              </a:rPr>
              <a:t>:</a:t>
            </a:r>
          </a:p>
          <a:p>
            <a:r>
              <a:rPr lang="uk-UA" b="1" i="1" dirty="0" smtClean="0">
                <a:solidFill>
                  <a:schemeClr val="tx1"/>
                </a:solidFill>
              </a:rPr>
              <a:t>міжнародних</a:t>
            </a:r>
            <a:r>
              <a:rPr lang="uk-UA" b="1" dirty="0" smtClean="0">
                <a:solidFill>
                  <a:schemeClr val="tx1"/>
                </a:solidFill>
              </a:rPr>
              <a:t> </a:t>
            </a:r>
            <a:r>
              <a:rPr lang="uk-UA" b="1" dirty="0">
                <a:solidFill>
                  <a:schemeClr val="tx1"/>
                </a:solidFill>
              </a:rPr>
              <a:t>– 2 публікації (тези): Харків, </a:t>
            </a:r>
            <a:r>
              <a:rPr lang="uk-UA" b="1" dirty="0" err="1">
                <a:solidFill>
                  <a:schemeClr val="tx1"/>
                </a:solidFill>
              </a:rPr>
              <a:t>Южне</a:t>
            </a:r>
            <a:r>
              <a:rPr lang="uk-UA" b="1" dirty="0">
                <a:solidFill>
                  <a:schemeClr val="tx1"/>
                </a:solidFill>
              </a:rPr>
              <a:t>;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uk-UA" b="1" i="1" dirty="0" smtClean="0">
                <a:solidFill>
                  <a:schemeClr val="tx1"/>
                </a:solidFill>
              </a:rPr>
              <a:t>всеукраїнських</a:t>
            </a:r>
            <a:r>
              <a:rPr lang="uk-UA" b="1" dirty="0" smtClean="0">
                <a:solidFill>
                  <a:schemeClr val="tx1"/>
                </a:solidFill>
              </a:rPr>
              <a:t> </a:t>
            </a:r>
            <a:r>
              <a:rPr lang="uk-UA" b="1" dirty="0">
                <a:solidFill>
                  <a:schemeClr val="tx1"/>
                </a:solidFill>
              </a:rPr>
              <a:t>- 4 публікації (тези): Дніпро, Суми;   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b="1" i="1" dirty="0" err="1" smtClean="0">
                <a:solidFill>
                  <a:schemeClr val="tx1"/>
                </a:solidFill>
              </a:rPr>
              <a:t>регіональних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uk-UA" b="1" dirty="0">
                <a:solidFill>
                  <a:schemeClr val="tx1"/>
                </a:solidFill>
              </a:rPr>
              <a:t>- 45 публікацій (тези): </a:t>
            </a:r>
            <a:r>
              <a:rPr lang="ru-RU" b="1" dirty="0">
                <a:solidFill>
                  <a:schemeClr val="tx1"/>
                </a:solidFill>
              </a:rPr>
              <a:t>Конотоп</a:t>
            </a:r>
            <a:r>
              <a:rPr lang="uk-UA" b="1" dirty="0">
                <a:solidFill>
                  <a:schemeClr val="tx1"/>
                </a:solidFill>
              </a:rPr>
              <a:t>, Суми;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uk-UA" b="1" i="1" dirty="0" smtClean="0">
                <a:solidFill>
                  <a:schemeClr val="tx1"/>
                </a:solidFill>
              </a:rPr>
              <a:t>звітних</a:t>
            </a:r>
            <a:r>
              <a:rPr lang="uk-UA" b="1" dirty="0" smtClean="0">
                <a:solidFill>
                  <a:schemeClr val="tx1"/>
                </a:solidFill>
              </a:rPr>
              <a:t> </a:t>
            </a:r>
            <a:r>
              <a:rPr lang="uk-UA" b="1" dirty="0">
                <a:solidFill>
                  <a:schemeClr val="tx1"/>
                </a:solidFill>
              </a:rPr>
              <a:t>-  44 публікації (тези): Конотоп.</a:t>
            </a:r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b="1" dirty="0" smtClean="0">
                <a:solidFill>
                  <a:schemeClr val="tx1"/>
                </a:solidFill>
              </a:rPr>
              <a:t>О</a:t>
            </a:r>
            <a:r>
              <a:rPr lang="ru-RU" b="1" dirty="0" err="1" smtClean="0">
                <a:solidFill>
                  <a:schemeClr val="tx1"/>
                </a:solidFill>
              </a:rPr>
              <a:t>публіковано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у </a:t>
            </a:r>
            <a:r>
              <a:rPr lang="ru-RU" b="1" dirty="0" err="1">
                <a:solidFill>
                  <a:schemeClr val="tx1"/>
                </a:solidFill>
              </a:rPr>
              <a:t>фахових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виданнях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України</a:t>
            </a:r>
            <a:r>
              <a:rPr lang="ru-RU" b="1" dirty="0">
                <a:solidFill>
                  <a:schemeClr val="tx1"/>
                </a:solidFill>
              </a:rPr>
              <a:t> – </a:t>
            </a:r>
            <a:r>
              <a:rPr lang="uk-UA" b="1" dirty="0">
                <a:solidFill>
                  <a:schemeClr val="tx1"/>
                </a:solidFill>
              </a:rPr>
              <a:t>2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статті</a:t>
            </a:r>
            <a:r>
              <a:rPr lang="ru-RU" b="1" dirty="0">
                <a:solidFill>
                  <a:schemeClr val="tx1"/>
                </a:solidFill>
              </a:rPr>
              <a:t>;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в </a:t>
            </a:r>
            <a:r>
              <a:rPr lang="ru-RU" b="1" dirty="0" err="1">
                <a:solidFill>
                  <a:schemeClr val="tx1"/>
                </a:solidFill>
              </a:rPr>
              <a:t>зарубіжних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виданнях</a:t>
            </a:r>
            <a:r>
              <a:rPr lang="ru-RU" b="1" dirty="0">
                <a:solidFill>
                  <a:schemeClr val="tx1"/>
                </a:solidFill>
              </a:rPr>
              <a:t> – </a:t>
            </a:r>
            <a:r>
              <a:rPr lang="uk-UA" b="1" dirty="0">
                <a:solidFill>
                  <a:schemeClr val="tx1"/>
                </a:solidFill>
              </a:rPr>
              <a:t>2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статті</a:t>
            </a:r>
            <a:r>
              <a:rPr lang="ru-RU" b="1" dirty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r>
              <a:rPr lang="ru-RU" b="1" dirty="0" err="1" smtClean="0">
                <a:solidFill>
                  <a:schemeClr val="tx1"/>
                </a:solidFill>
              </a:rPr>
              <a:t>Поповнення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бібліотечних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фондів</a:t>
            </a:r>
            <a:r>
              <a:rPr lang="ru-RU" b="1" dirty="0">
                <a:solidFill>
                  <a:schemeClr val="tx1"/>
                </a:solidFill>
              </a:rPr>
              <a:t>  на суму 56938,00 грн. -</a:t>
            </a:r>
            <a:r>
              <a:rPr lang="uk-UA" b="1" dirty="0">
                <a:solidFill>
                  <a:schemeClr val="tx1"/>
                </a:solidFill>
              </a:rPr>
              <a:t>  отримано книгами.</a:t>
            </a:r>
            <a:endParaRPr lang="ru-RU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ПТКІСумДУ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8078"/>
            <a:ext cx="864096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521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83592"/>
            <a:ext cx="4608512" cy="1224136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accent1">
                    <a:lumMod val="75000"/>
                  </a:schemeClr>
                </a:solidFill>
                <a:effectLst/>
              </a:rPr>
              <a:t>АКРЕДИТАЦІЯ </a:t>
            </a: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uk-UA" b="1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ТА </a:t>
            </a:r>
            <a:r>
              <a:rPr lang="uk-UA" b="1" dirty="0">
                <a:solidFill>
                  <a:schemeClr val="accent1">
                    <a:lumMod val="75000"/>
                  </a:schemeClr>
                </a:solidFill>
                <a:effectLst/>
              </a:rPr>
              <a:t>ЛІЦЕНЗУВАННЯ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98" y="1556792"/>
            <a:ext cx="8052733" cy="4968552"/>
          </a:xfrm>
        </p:spPr>
        <p:txBody>
          <a:bodyPr>
            <a:normAutofit fontScale="85000" lnSpcReduction="10000"/>
          </a:bodyPr>
          <a:lstStyle/>
          <a:p>
            <a:r>
              <a:rPr lang="uk-UA" b="1" dirty="0">
                <a:solidFill>
                  <a:schemeClr val="tx1"/>
                </a:solidFill>
              </a:rPr>
              <a:t>акредитовано три освітні програми за освітньо-кваліфікаційним рівнем «молодший спеціаліст»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uk-UA" b="1" dirty="0" smtClean="0">
                <a:solidFill>
                  <a:schemeClr val="tx1"/>
                </a:solidFill>
              </a:rPr>
              <a:t>ліцензовано </a:t>
            </a:r>
            <a:r>
              <a:rPr lang="uk-UA" b="1" dirty="0">
                <a:solidFill>
                  <a:schemeClr val="tx1"/>
                </a:solidFill>
              </a:rPr>
              <a:t>4 спеціальності на початковому </a:t>
            </a:r>
            <a:r>
              <a:rPr lang="uk-UA" b="1" dirty="0" smtClean="0">
                <a:solidFill>
                  <a:schemeClr val="tx1"/>
                </a:solidFill>
              </a:rPr>
              <a:t>рівні </a:t>
            </a:r>
            <a:r>
              <a:rPr lang="uk-UA" b="1" dirty="0">
                <a:solidFill>
                  <a:schemeClr val="tx1"/>
                </a:solidFill>
              </a:rPr>
              <a:t>вищої освіти, зокрема:</a:t>
            </a:r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b="1" dirty="0" smtClean="0">
                <a:solidFill>
                  <a:schemeClr val="tx1"/>
                </a:solidFill>
              </a:rPr>
              <a:t>	- 015</a:t>
            </a:r>
            <a:r>
              <a:rPr lang="uk-UA" b="1" dirty="0">
                <a:solidFill>
                  <a:schemeClr val="tx1"/>
                </a:solidFill>
              </a:rPr>
              <a:t> Професійна освіта (будівництво);</a:t>
            </a:r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b="1" dirty="0" smtClean="0">
                <a:solidFill>
                  <a:schemeClr val="tx1"/>
                </a:solidFill>
              </a:rPr>
              <a:t>	- 073</a:t>
            </a:r>
            <a:r>
              <a:rPr lang="uk-UA" b="1" dirty="0">
                <a:solidFill>
                  <a:schemeClr val="tx1"/>
                </a:solidFill>
              </a:rPr>
              <a:t> Менеджмент;</a:t>
            </a:r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b="1" dirty="0" smtClean="0">
                <a:solidFill>
                  <a:schemeClr val="tx1"/>
                </a:solidFill>
              </a:rPr>
              <a:t>	- 133</a:t>
            </a:r>
            <a:r>
              <a:rPr lang="uk-UA" b="1" dirty="0">
                <a:solidFill>
                  <a:schemeClr val="tx1"/>
                </a:solidFill>
              </a:rPr>
              <a:t> Галузеве машинобудування;</a:t>
            </a:r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b="1" dirty="0" smtClean="0">
                <a:solidFill>
                  <a:schemeClr val="tx1"/>
                </a:solidFill>
              </a:rPr>
              <a:t>	- 192</a:t>
            </a:r>
            <a:r>
              <a:rPr lang="uk-UA" b="1" dirty="0">
                <a:solidFill>
                  <a:schemeClr val="tx1"/>
                </a:solidFill>
              </a:rPr>
              <a:t> Будівництво та цивільна </a:t>
            </a:r>
            <a:r>
              <a:rPr lang="uk-UA" b="1" dirty="0" smtClean="0">
                <a:solidFill>
                  <a:schemeClr val="tx1"/>
                </a:solidFill>
              </a:rPr>
              <a:t>інженерія (</a:t>
            </a:r>
            <a:r>
              <a:rPr lang="uk-UA" b="1" dirty="0">
                <a:solidFill>
                  <a:schemeClr val="tx1"/>
                </a:solidFill>
              </a:rPr>
              <a:t>3 освітні програми – ЖД, БЕБС, автошляхи)</a:t>
            </a:r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b="1" dirty="0" smtClean="0">
                <a:solidFill>
                  <a:schemeClr val="tx1"/>
                </a:solidFill>
              </a:rPr>
              <a:t>	у </a:t>
            </a:r>
            <a:r>
              <a:rPr lang="uk-UA" b="1" dirty="0">
                <a:solidFill>
                  <a:schemeClr val="tx1"/>
                </a:solidFill>
              </a:rPr>
              <a:t>2019 році ліцензований обсяг збільшився на 28,5% </a:t>
            </a:r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ПТКІСумДУ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8078"/>
            <a:ext cx="864096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3331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164062"/>
            <a:ext cx="5328592" cy="1224136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uk-UA" b="1" dirty="0">
                <a:solidFill>
                  <a:schemeClr val="accent4"/>
                </a:solidFill>
                <a:effectLst/>
              </a:rPr>
              <a:t>ВИХОВНА РОБОТА 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556792"/>
            <a:ext cx="7704856" cy="4824536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>
                <a:solidFill>
                  <a:schemeClr val="tx1"/>
                </a:solidFill>
              </a:rPr>
              <a:t>Продовжено співпрацю з Благодійним фондом «Відень»</a:t>
            </a:r>
            <a:endParaRPr lang="ru-RU" b="1" dirty="0">
              <a:solidFill>
                <a:schemeClr val="tx1"/>
              </a:solidFill>
            </a:endParaRPr>
          </a:p>
          <a:p>
            <a:pPr lvl="0"/>
            <a:r>
              <a:rPr lang="uk-UA" b="1" dirty="0" smtClean="0">
                <a:solidFill>
                  <a:schemeClr val="tx1"/>
                </a:solidFill>
              </a:rPr>
              <a:t>Успішно функціонує </a:t>
            </a:r>
            <a:r>
              <a:rPr lang="uk-UA" b="1" dirty="0">
                <a:solidFill>
                  <a:schemeClr val="tx1"/>
                </a:solidFill>
              </a:rPr>
              <a:t>на базі закладу  вокальна студія «Елегія» та хореографічний колектив «</a:t>
            </a:r>
            <a:r>
              <a:rPr lang="uk-UA" b="1" dirty="0" err="1">
                <a:solidFill>
                  <a:schemeClr val="tx1"/>
                </a:solidFill>
              </a:rPr>
              <a:t>Артез</a:t>
            </a:r>
            <a:r>
              <a:rPr lang="uk-UA" b="1" dirty="0">
                <a:solidFill>
                  <a:schemeClr val="tx1"/>
                </a:solidFill>
              </a:rPr>
              <a:t>».  </a:t>
            </a:r>
            <a:endParaRPr lang="ru-RU" b="1" dirty="0">
              <a:solidFill>
                <a:schemeClr val="tx1"/>
              </a:solidFill>
            </a:endParaRPr>
          </a:p>
          <a:p>
            <a:pPr lvl="0"/>
            <a:r>
              <a:rPr lang="uk-UA" b="1" dirty="0" smtClean="0">
                <a:solidFill>
                  <a:schemeClr val="tx1"/>
                </a:solidFill>
              </a:rPr>
              <a:t>Студенти </a:t>
            </a:r>
            <a:r>
              <a:rPr lang="uk-UA" b="1" dirty="0">
                <a:solidFill>
                  <a:schemeClr val="tx1"/>
                </a:solidFill>
              </a:rPr>
              <a:t>технікуму є членами театрального гуртка,  займаються технічною творчістю у гуртку «</a:t>
            </a:r>
            <a:r>
              <a:rPr lang="uk-UA" b="1" dirty="0" err="1">
                <a:solidFill>
                  <a:schemeClr val="tx1"/>
                </a:solidFill>
              </a:rPr>
              <a:t>Радіонуль</a:t>
            </a:r>
            <a:r>
              <a:rPr lang="uk-UA" b="1" dirty="0">
                <a:solidFill>
                  <a:schemeClr val="tx1"/>
                </a:solidFill>
              </a:rPr>
              <a:t>».</a:t>
            </a:r>
            <a:endParaRPr lang="ru-RU" b="1" dirty="0">
              <a:solidFill>
                <a:schemeClr val="tx1"/>
              </a:solidFill>
            </a:endParaRPr>
          </a:p>
          <a:p>
            <a:pPr lvl="0"/>
            <a:r>
              <a:rPr lang="uk-UA" b="1" dirty="0">
                <a:solidFill>
                  <a:schemeClr val="tx1"/>
                </a:solidFill>
              </a:rPr>
              <a:t>Продовжує діяльність на базі технікуму  Громадська організація «Молодіжна організація студентів «Новий час». </a:t>
            </a:r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ПТКІСумДУ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8078"/>
            <a:ext cx="864096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065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188640"/>
            <a:ext cx="3240360" cy="1224136"/>
          </a:xfrm>
        </p:spPr>
        <p:txBody>
          <a:bodyPr>
            <a:normAutofit/>
          </a:bodyPr>
          <a:lstStyle/>
          <a:p>
            <a:r>
              <a:rPr lang="uk-UA" sz="4800" b="1" dirty="0" smtClean="0">
                <a:solidFill>
                  <a:schemeClr val="accent4"/>
                </a:solidFill>
              </a:rPr>
              <a:t>СПОРТ</a:t>
            </a:r>
            <a:endParaRPr lang="ru-RU" sz="4800" b="1" dirty="0">
              <a:solidFill>
                <a:schemeClr val="accent4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548" y="1438506"/>
            <a:ext cx="8172908" cy="508683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dirty="0" smtClean="0"/>
              <a:t>	</a:t>
            </a:r>
            <a:r>
              <a:rPr lang="uk-UA" sz="3400" b="1" dirty="0" smtClean="0">
                <a:solidFill>
                  <a:schemeClr val="tx1"/>
                </a:solidFill>
              </a:rPr>
              <a:t>Збірні </a:t>
            </a:r>
            <a:r>
              <a:rPr lang="uk-UA" sz="3400" b="1" dirty="0">
                <a:solidFill>
                  <a:schemeClr val="tx1"/>
                </a:solidFill>
              </a:rPr>
              <a:t>технікуму протягом 2019 року неодноразово посідали призові місця у спортивних змаганнях міського,  обласного і всеукраїнського рівнів:</a:t>
            </a:r>
            <a:endParaRPr lang="ru-RU" sz="3400" b="1" dirty="0">
              <a:solidFill>
                <a:schemeClr val="tx1"/>
              </a:solidFill>
            </a:endParaRPr>
          </a:p>
          <a:p>
            <a:pPr lvl="0"/>
            <a:r>
              <a:rPr lang="uk-UA" sz="3400" b="1" dirty="0" err="1">
                <a:solidFill>
                  <a:schemeClr val="tx1"/>
                </a:solidFill>
              </a:rPr>
              <a:t>стрітбол</a:t>
            </a:r>
            <a:r>
              <a:rPr lang="uk-UA" sz="3400" b="1" dirty="0">
                <a:solidFill>
                  <a:schemeClr val="tx1"/>
                </a:solidFill>
              </a:rPr>
              <a:t> (дівчата) – ІІІ місце у студентських іграх України </a:t>
            </a:r>
            <a:endParaRPr lang="ru-RU" sz="3400" b="1" dirty="0">
              <a:solidFill>
                <a:schemeClr val="tx1"/>
              </a:solidFill>
            </a:endParaRPr>
          </a:p>
          <a:p>
            <a:pPr lvl="0"/>
            <a:r>
              <a:rPr lang="uk-UA" sz="3400" b="1" dirty="0">
                <a:solidFill>
                  <a:schemeClr val="tx1"/>
                </a:solidFill>
              </a:rPr>
              <a:t>настільний теніс (юнаки) – І місце в міських змаганнях, І місце в обласних;</a:t>
            </a:r>
            <a:endParaRPr lang="ru-RU" sz="3400" b="1" dirty="0">
              <a:solidFill>
                <a:schemeClr val="tx1"/>
              </a:solidFill>
            </a:endParaRPr>
          </a:p>
          <a:p>
            <a:pPr lvl="0"/>
            <a:r>
              <a:rPr lang="uk-UA" sz="3400" b="1" dirty="0">
                <a:solidFill>
                  <a:schemeClr val="tx1"/>
                </a:solidFill>
              </a:rPr>
              <a:t>настільний теніс (дівчата) – ІІІ місце в міських змаганнях;</a:t>
            </a:r>
            <a:endParaRPr lang="ru-RU" sz="3400" b="1" dirty="0">
              <a:solidFill>
                <a:schemeClr val="tx1"/>
              </a:solidFill>
            </a:endParaRPr>
          </a:p>
          <a:p>
            <a:pPr lvl="0"/>
            <a:r>
              <a:rPr lang="uk-UA" sz="3400" b="1" dirty="0">
                <a:solidFill>
                  <a:schemeClr val="tx1"/>
                </a:solidFill>
              </a:rPr>
              <a:t>баскетбол (юнаки) – І місце в міських змаганнях, ІІІ місце в обласних;</a:t>
            </a:r>
            <a:endParaRPr lang="ru-RU" sz="3400" b="1" dirty="0">
              <a:solidFill>
                <a:schemeClr val="tx1"/>
              </a:solidFill>
            </a:endParaRPr>
          </a:p>
          <a:p>
            <a:pPr lvl="0"/>
            <a:r>
              <a:rPr lang="uk-UA" sz="3400" b="1" dirty="0">
                <a:solidFill>
                  <a:schemeClr val="tx1"/>
                </a:solidFill>
              </a:rPr>
              <a:t>баскетбол (дівчата) – І місце в міських змаганнях, І місце в обласних;</a:t>
            </a:r>
            <a:endParaRPr lang="ru-RU" sz="3400" b="1" dirty="0">
              <a:solidFill>
                <a:schemeClr val="tx1"/>
              </a:solidFill>
            </a:endParaRPr>
          </a:p>
          <a:p>
            <a:pPr lvl="0"/>
            <a:r>
              <a:rPr lang="uk-UA" sz="3400" b="1" dirty="0" err="1">
                <a:solidFill>
                  <a:schemeClr val="tx1"/>
                </a:solidFill>
              </a:rPr>
              <a:t>футзал</a:t>
            </a:r>
            <a:r>
              <a:rPr lang="uk-UA" sz="3400" b="1" dirty="0">
                <a:solidFill>
                  <a:schemeClr val="tx1"/>
                </a:solidFill>
              </a:rPr>
              <a:t> (юнаки) - ІІ місце в міських змаганнях;</a:t>
            </a:r>
            <a:endParaRPr lang="ru-RU" sz="3400" b="1" dirty="0">
              <a:solidFill>
                <a:schemeClr val="tx1"/>
              </a:solidFill>
            </a:endParaRPr>
          </a:p>
          <a:p>
            <a:r>
              <a:rPr lang="uk-UA" sz="3400" b="1" dirty="0">
                <a:solidFill>
                  <a:schemeClr val="tx1"/>
                </a:solidFill>
              </a:rPr>
              <a:t>стрільба з </a:t>
            </a:r>
            <a:r>
              <a:rPr lang="uk-UA" sz="3400" b="1" dirty="0" smtClean="0">
                <a:solidFill>
                  <a:schemeClr val="tx1"/>
                </a:solidFill>
              </a:rPr>
              <a:t>пневматичної </a:t>
            </a:r>
            <a:r>
              <a:rPr lang="uk-UA" sz="3400" b="1" dirty="0">
                <a:solidFill>
                  <a:schemeClr val="tx1"/>
                </a:solidFill>
              </a:rPr>
              <a:t>зброї - І місце в міських змаганнях</a:t>
            </a:r>
            <a:r>
              <a:rPr lang="uk-UA" sz="3400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uk-UA" sz="3400" b="1" dirty="0">
                <a:solidFill>
                  <a:schemeClr val="tx1"/>
                </a:solidFill>
              </a:rPr>
              <a:t>В обласній спартакіаді серед ВНЗ І-ІІ </a:t>
            </a:r>
            <a:r>
              <a:rPr lang="uk-UA" sz="3400" b="1" dirty="0" err="1">
                <a:solidFill>
                  <a:schemeClr val="tx1"/>
                </a:solidFill>
              </a:rPr>
              <a:t>р.а</a:t>
            </a:r>
            <a:r>
              <a:rPr lang="uk-UA" sz="3400" b="1" dirty="0">
                <a:solidFill>
                  <a:schemeClr val="tx1"/>
                </a:solidFill>
              </a:rPr>
              <a:t>. посіли 7 місце.</a:t>
            </a:r>
            <a:endParaRPr lang="ru-RU" sz="3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ПТКІСумДУ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8078"/>
            <a:ext cx="864096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320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91549"/>
            <a:ext cx="6408712" cy="1224136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accent1">
                    <a:lumMod val="75000"/>
                  </a:schemeClr>
                </a:solidFill>
                <a:effectLst/>
              </a:rPr>
              <a:t>РОЗВИТОК МАТЕРІАЛЬНОЇ БАЗИ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28800"/>
            <a:ext cx="7920880" cy="522920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uk-UA" sz="3800" b="1" dirty="0">
                <a:solidFill>
                  <a:schemeClr val="tx1"/>
                </a:solidFill>
              </a:rPr>
              <a:t>Виконано капітальний ремонт:</a:t>
            </a:r>
            <a:endParaRPr lang="ru-RU" sz="3800" b="1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uk-UA" sz="3800" b="1" dirty="0" smtClean="0">
                <a:solidFill>
                  <a:schemeClr val="tx1"/>
                </a:solidFill>
              </a:rPr>
              <a:t>	- даху </a:t>
            </a:r>
            <a:r>
              <a:rPr lang="uk-UA" sz="3800" b="1" dirty="0">
                <a:solidFill>
                  <a:schemeClr val="tx1"/>
                </a:solidFill>
              </a:rPr>
              <a:t>спортивної зали (600 м</a:t>
            </a:r>
            <a:r>
              <a:rPr lang="uk-UA" sz="3800" b="1" baseline="30000" dirty="0">
                <a:solidFill>
                  <a:schemeClr val="tx1"/>
                </a:solidFill>
              </a:rPr>
              <a:t>2</a:t>
            </a:r>
            <a:r>
              <a:rPr lang="uk-UA" sz="3800" b="1" dirty="0">
                <a:solidFill>
                  <a:schemeClr val="tx1"/>
                </a:solidFill>
              </a:rPr>
              <a:t>) та   спортивної зали  на загальну суму понад  1 </a:t>
            </a:r>
            <a:r>
              <a:rPr lang="uk-UA" sz="3800" b="1" dirty="0" smtClean="0">
                <a:solidFill>
                  <a:schemeClr val="tx1"/>
                </a:solidFill>
              </a:rPr>
              <a:t>млн. </a:t>
            </a:r>
            <a:r>
              <a:rPr lang="uk-UA" sz="3800" b="1" dirty="0">
                <a:solidFill>
                  <a:schemeClr val="tx1"/>
                </a:solidFill>
              </a:rPr>
              <a:t>грн. Дякуємо Конотопському інституту</a:t>
            </a:r>
            <a:r>
              <a:rPr lang="uk-UA" sz="3800" dirty="0">
                <a:solidFill>
                  <a:schemeClr val="tx1"/>
                </a:solidFill>
              </a:rPr>
              <a:t> </a:t>
            </a:r>
            <a:r>
              <a:rPr lang="uk-UA" sz="3800" b="1" dirty="0" err="1">
                <a:solidFill>
                  <a:schemeClr val="tx1"/>
                </a:solidFill>
              </a:rPr>
              <a:t>СумДу</a:t>
            </a:r>
            <a:r>
              <a:rPr lang="uk-UA" sz="3800" b="1" dirty="0">
                <a:solidFill>
                  <a:schemeClr val="tx1"/>
                </a:solidFill>
              </a:rPr>
              <a:t> за допомогу, у </a:t>
            </a:r>
            <a:r>
              <a:rPr lang="uk-UA" sz="3800" b="1" dirty="0" err="1">
                <a:solidFill>
                  <a:schemeClr val="tx1"/>
                </a:solidFill>
              </a:rPr>
              <a:t>т.ч</a:t>
            </a:r>
            <a:r>
              <a:rPr lang="uk-UA" sz="3800" b="1" dirty="0">
                <a:solidFill>
                  <a:schemeClr val="tx1"/>
                </a:solidFill>
              </a:rPr>
              <a:t>. фінансову підтримку</a:t>
            </a:r>
            <a:r>
              <a:rPr lang="uk-UA" sz="3800" b="1" i="1" dirty="0">
                <a:solidFill>
                  <a:schemeClr val="tx1"/>
                </a:solidFill>
              </a:rPr>
              <a:t>.</a:t>
            </a:r>
            <a:endParaRPr lang="ru-RU" sz="3800" b="1" dirty="0">
              <a:solidFill>
                <a:schemeClr val="tx1"/>
              </a:solidFill>
            </a:endParaRPr>
          </a:p>
          <a:p>
            <a:pPr lvl="0"/>
            <a:r>
              <a:rPr lang="uk-UA" sz="3800" b="1" dirty="0">
                <a:solidFill>
                  <a:schemeClr val="tx1"/>
                </a:solidFill>
              </a:rPr>
              <a:t>В</a:t>
            </a:r>
            <a:r>
              <a:rPr lang="ru-RU" sz="3800" b="1" dirty="0" err="1">
                <a:solidFill>
                  <a:schemeClr val="tx1"/>
                </a:solidFill>
              </a:rPr>
              <a:t>иконано</a:t>
            </a:r>
            <a:r>
              <a:rPr lang="ru-RU" sz="3800" b="1" dirty="0">
                <a:solidFill>
                  <a:schemeClr val="tx1"/>
                </a:solidFill>
              </a:rPr>
              <a:t> </a:t>
            </a:r>
            <a:r>
              <a:rPr lang="ru-RU" sz="3800" b="1" dirty="0" err="1">
                <a:solidFill>
                  <a:schemeClr val="tx1"/>
                </a:solidFill>
              </a:rPr>
              <a:t>поточний</a:t>
            </a:r>
            <a:r>
              <a:rPr lang="ru-RU" sz="3800" b="1" dirty="0">
                <a:solidFill>
                  <a:schemeClr val="tx1"/>
                </a:solidFill>
              </a:rPr>
              <a:t> ремонт</a:t>
            </a:r>
            <a:r>
              <a:rPr lang="uk-UA" sz="3800" b="1" dirty="0">
                <a:solidFill>
                  <a:schemeClr val="tx1"/>
                </a:solidFill>
              </a:rPr>
              <a:t>:</a:t>
            </a:r>
            <a:endParaRPr lang="ru-RU" sz="3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sz="3800" b="1" dirty="0" smtClean="0">
                <a:solidFill>
                  <a:schemeClr val="tx1"/>
                </a:solidFill>
              </a:rPr>
              <a:t>	-</a:t>
            </a:r>
            <a:r>
              <a:rPr lang="ru-RU" sz="3800" b="1" dirty="0" smtClean="0">
                <a:solidFill>
                  <a:schemeClr val="tx1"/>
                </a:solidFill>
              </a:rPr>
              <a:t> </a:t>
            </a:r>
            <a:r>
              <a:rPr lang="ru-RU" sz="3800" b="1" dirty="0" err="1">
                <a:solidFill>
                  <a:schemeClr val="tx1"/>
                </a:solidFill>
              </a:rPr>
              <a:t>аудиторій</a:t>
            </a:r>
            <a:r>
              <a:rPr lang="ru-RU" sz="3800" b="1" dirty="0">
                <a:solidFill>
                  <a:schemeClr val="tx1"/>
                </a:solidFill>
              </a:rPr>
              <a:t> та </a:t>
            </a:r>
            <a:r>
              <a:rPr lang="ru-RU" sz="3800" b="1" dirty="0" err="1">
                <a:solidFill>
                  <a:schemeClr val="tx1"/>
                </a:solidFill>
              </a:rPr>
              <a:t>лабораторій</a:t>
            </a:r>
            <a:r>
              <a:rPr lang="uk-UA" sz="3800" b="1" dirty="0">
                <a:solidFill>
                  <a:schemeClr val="tx1"/>
                </a:solidFill>
              </a:rPr>
              <a:t>;</a:t>
            </a:r>
            <a:endParaRPr lang="ru-RU" sz="3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sz="3800" b="1" dirty="0" smtClean="0">
                <a:solidFill>
                  <a:schemeClr val="tx1"/>
                </a:solidFill>
              </a:rPr>
              <a:t>	- </a:t>
            </a:r>
            <a:r>
              <a:rPr lang="ru-RU" sz="3800" b="1" dirty="0" err="1">
                <a:solidFill>
                  <a:schemeClr val="tx1"/>
                </a:solidFill>
              </a:rPr>
              <a:t>секцій</a:t>
            </a:r>
            <a:r>
              <a:rPr lang="ru-RU" sz="3800" b="1" dirty="0">
                <a:solidFill>
                  <a:schemeClr val="tx1"/>
                </a:solidFill>
              </a:rPr>
              <a:t> та </a:t>
            </a:r>
            <a:r>
              <a:rPr lang="ru-RU" sz="3800" b="1" dirty="0" err="1">
                <a:solidFill>
                  <a:schemeClr val="tx1"/>
                </a:solidFill>
              </a:rPr>
              <a:t>кімнат</a:t>
            </a:r>
            <a:r>
              <a:rPr lang="ru-RU" sz="3800" b="1" dirty="0">
                <a:solidFill>
                  <a:schemeClr val="tx1"/>
                </a:solidFill>
              </a:rPr>
              <a:t> </a:t>
            </a:r>
            <a:r>
              <a:rPr lang="ru-RU" sz="3800" b="1" dirty="0" err="1">
                <a:solidFill>
                  <a:schemeClr val="tx1"/>
                </a:solidFill>
              </a:rPr>
              <a:t>гуртожитку</a:t>
            </a:r>
            <a:r>
              <a:rPr lang="uk-UA" sz="3800" b="1" dirty="0">
                <a:solidFill>
                  <a:schemeClr val="tx1"/>
                </a:solidFill>
              </a:rPr>
              <a:t>;</a:t>
            </a:r>
            <a:endParaRPr lang="ru-RU" sz="3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sz="3800" b="1" dirty="0" smtClean="0">
                <a:solidFill>
                  <a:schemeClr val="tx1"/>
                </a:solidFill>
              </a:rPr>
              <a:t>	-  </a:t>
            </a:r>
            <a:r>
              <a:rPr lang="uk-UA" sz="3800" b="1" dirty="0">
                <a:solidFill>
                  <a:schemeClr val="tx1"/>
                </a:solidFill>
              </a:rPr>
              <a:t>даху навчальних корпусів та гуртожитку;</a:t>
            </a:r>
            <a:endParaRPr lang="ru-RU" sz="3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sz="3800" b="1" dirty="0" smtClean="0">
                <a:solidFill>
                  <a:schemeClr val="tx1"/>
                </a:solidFill>
              </a:rPr>
              <a:t>	- </a:t>
            </a:r>
            <a:r>
              <a:rPr lang="uk-UA" sz="3800" b="1" dirty="0">
                <a:solidFill>
                  <a:schemeClr val="tx1"/>
                </a:solidFill>
              </a:rPr>
              <a:t>ремонт водопроводу в технікумі</a:t>
            </a:r>
            <a:endParaRPr lang="ru-RU" sz="3800" b="1" dirty="0">
              <a:solidFill>
                <a:schemeClr val="tx1"/>
              </a:solidFill>
            </a:endParaRPr>
          </a:p>
          <a:p>
            <a:pPr lvl="0"/>
            <a:r>
              <a:rPr lang="uk-UA" sz="3800" b="1" dirty="0">
                <a:solidFill>
                  <a:schemeClr val="tx1"/>
                </a:solidFill>
              </a:rPr>
              <a:t> Продовжено практику виготовлення власними силами стільців для навчальних аудиторій (30 шт.) та закуплений матеріал для виготовлення 40 шт.</a:t>
            </a:r>
            <a:endParaRPr lang="ru-RU" sz="3800" b="1" dirty="0">
              <a:solidFill>
                <a:schemeClr val="tx1"/>
              </a:solidFill>
            </a:endParaRPr>
          </a:p>
          <a:p>
            <a:pPr lvl="0"/>
            <a:r>
              <a:rPr lang="uk-UA" sz="3800" b="1" dirty="0">
                <a:solidFill>
                  <a:schemeClr val="tx1"/>
                </a:solidFill>
              </a:rPr>
              <a:t> Придбано:</a:t>
            </a:r>
            <a:endParaRPr lang="ru-RU" sz="3800" b="1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uk-UA" sz="3800" b="1" dirty="0" smtClean="0">
                <a:solidFill>
                  <a:schemeClr val="tx1"/>
                </a:solidFill>
              </a:rPr>
              <a:t>	- 8 </a:t>
            </a:r>
            <a:r>
              <a:rPr lang="uk-UA" sz="3800" b="1" dirty="0">
                <a:solidFill>
                  <a:schemeClr val="tx1"/>
                </a:solidFill>
              </a:rPr>
              <a:t>вікон , у </a:t>
            </a:r>
            <a:r>
              <a:rPr lang="uk-UA" sz="3800" b="1" dirty="0" err="1">
                <a:solidFill>
                  <a:schemeClr val="tx1"/>
                </a:solidFill>
              </a:rPr>
              <a:t>т.ч</a:t>
            </a:r>
            <a:r>
              <a:rPr lang="uk-UA" sz="3800" b="1" dirty="0">
                <a:solidFill>
                  <a:schemeClr val="tx1"/>
                </a:solidFill>
              </a:rPr>
              <a:t>. 6 вікон для майстерень.</a:t>
            </a:r>
            <a:endParaRPr lang="ru-RU" sz="3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ПТКІСумДУ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8078"/>
            <a:ext cx="864096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08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191549"/>
            <a:ext cx="5544616" cy="1224136"/>
          </a:xfrm>
        </p:spPr>
        <p:txBody>
          <a:bodyPr>
            <a:noAutofit/>
          </a:bodyPr>
          <a:lstStyle/>
          <a:p>
            <a:r>
              <a:rPr lang="uk-UA" sz="2800" b="1" dirty="0">
                <a:solidFill>
                  <a:schemeClr val="accent1">
                    <a:lumMod val="75000"/>
                  </a:schemeClr>
                </a:solidFill>
                <a:effectLst/>
              </a:rPr>
              <a:t>ОСНОВНІ НАПРЯМКИ ДІЯЛЬНОСТІ ТЕХНІКУМУ </a:t>
            </a:r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НА </a:t>
            </a:r>
            <a:r>
              <a:rPr lang="uk-UA" sz="2800" b="1" dirty="0">
                <a:solidFill>
                  <a:schemeClr val="accent1">
                    <a:lumMod val="75000"/>
                  </a:schemeClr>
                </a:solidFill>
                <a:effectLst/>
              </a:rPr>
              <a:t>2020 р.: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064896" cy="5112568"/>
          </a:xfrm>
        </p:spPr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r>
              <a:rPr lang="uk-UA" b="1" dirty="0" smtClean="0">
                <a:solidFill>
                  <a:schemeClr val="tx1"/>
                </a:solidFill>
              </a:rPr>
              <a:t>Забезпечити:</a:t>
            </a:r>
          </a:p>
          <a:p>
            <a:pPr lvl="0" indent="-161925"/>
            <a:r>
              <a:rPr lang="uk-UA" dirty="0" smtClean="0">
                <a:solidFill>
                  <a:schemeClr val="tx1"/>
                </a:solidFill>
              </a:rPr>
              <a:t>збільшити </a:t>
            </a:r>
            <a:r>
              <a:rPr lang="uk-UA" dirty="0">
                <a:solidFill>
                  <a:schemeClr val="tx1"/>
                </a:solidFill>
              </a:rPr>
              <a:t>контингент студентів денної та заочної форми навчання: забезпечити набір як на фахову </a:t>
            </a:r>
            <a:r>
              <a:rPr lang="uk-UA" dirty="0" err="1">
                <a:solidFill>
                  <a:schemeClr val="tx1"/>
                </a:solidFill>
              </a:rPr>
              <a:t>передвищу</a:t>
            </a:r>
            <a:r>
              <a:rPr lang="uk-UA" dirty="0">
                <a:solidFill>
                  <a:schemeClr val="tx1"/>
                </a:solidFill>
              </a:rPr>
              <a:t> освіту, так і на ліцензовані освітні програми молодшого бакалавра;   </a:t>
            </a:r>
            <a:endParaRPr lang="ru-RU" dirty="0">
              <a:solidFill>
                <a:schemeClr val="tx1"/>
              </a:solidFill>
            </a:endParaRPr>
          </a:p>
          <a:p>
            <a:pPr lvl="0" indent="-161925"/>
            <a:r>
              <a:rPr lang="uk-UA" dirty="0">
                <a:solidFill>
                  <a:schemeClr val="tx1"/>
                </a:solidFill>
              </a:rPr>
              <a:t>забезпечити імплементацію Закону «Про фахову </a:t>
            </a:r>
            <a:r>
              <a:rPr lang="uk-UA" dirty="0" err="1">
                <a:solidFill>
                  <a:schemeClr val="tx1"/>
                </a:solidFill>
              </a:rPr>
              <a:t>передвищу</a:t>
            </a:r>
            <a:r>
              <a:rPr lang="uk-UA" dirty="0">
                <a:solidFill>
                  <a:schemeClr val="tx1"/>
                </a:solidFill>
              </a:rPr>
              <a:t> освіту» ;</a:t>
            </a:r>
            <a:endParaRPr lang="ru-RU" dirty="0">
              <a:solidFill>
                <a:schemeClr val="tx1"/>
              </a:solidFill>
            </a:endParaRPr>
          </a:p>
          <a:p>
            <a:pPr lvl="0" indent="-161925"/>
            <a:r>
              <a:rPr lang="uk-UA" dirty="0">
                <a:solidFill>
                  <a:schemeClr val="tx1"/>
                </a:solidFill>
              </a:rPr>
              <a:t>продовжити ліцензувати освітні програми (молодший бакалавр)  та фаховий молодший бакалавр, розглянути </a:t>
            </a:r>
            <a:r>
              <a:rPr lang="uk-UA" dirty="0" err="1">
                <a:solidFill>
                  <a:schemeClr val="tx1"/>
                </a:solidFill>
              </a:rPr>
              <a:t>ожливість</a:t>
            </a:r>
            <a:r>
              <a:rPr lang="uk-UA" dirty="0">
                <a:solidFill>
                  <a:schemeClr val="tx1"/>
                </a:solidFill>
              </a:rPr>
              <a:t> ліцензування  спеціальностей кваліфікованого </a:t>
            </a:r>
            <a:r>
              <a:rPr lang="uk-UA" dirty="0" err="1">
                <a:solidFill>
                  <a:schemeClr val="tx1"/>
                </a:solidFill>
              </a:rPr>
              <a:t>роітника</a:t>
            </a:r>
            <a:r>
              <a:rPr lang="uk-UA" dirty="0">
                <a:solidFill>
                  <a:schemeClr val="tx1"/>
                </a:solidFill>
              </a:rPr>
              <a:t>;</a:t>
            </a:r>
            <a:endParaRPr lang="ru-RU" dirty="0">
              <a:solidFill>
                <a:schemeClr val="tx1"/>
              </a:solidFill>
            </a:endParaRPr>
          </a:p>
          <a:p>
            <a:pPr lvl="0" indent="-161925"/>
            <a:r>
              <a:rPr lang="uk-UA" dirty="0">
                <a:solidFill>
                  <a:schemeClr val="tx1"/>
                </a:solidFill>
              </a:rPr>
              <a:t>організацію освітнього процесу підготовки молодших бакалаврів;</a:t>
            </a:r>
            <a:endParaRPr lang="ru-RU" dirty="0">
              <a:solidFill>
                <a:schemeClr val="tx1"/>
              </a:solidFill>
            </a:endParaRPr>
          </a:p>
          <a:p>
            <a:pPr lvl="0" indent="-161925"/>
            <a:r>
              <a:rPr lang="uk-UA" dirty="0">
                <a:solidFill>
                  <a:schemeClr val="tx1"/>
                </a:solidFill>
              </a:rPr>
              <a:t>створення кабінету зварювання; </a:t>
            </a:r>
            <a:endParaRPr lang="ru-RU" dirty="0">
              <a:solidFill>
                <a:schemeClr val="tx1"/>
              </a:solidFill>
            </a:endParaRPr>
          </a:p>
          <a:p>
            <a:pPr lvl="0" indent="-161925"/>
            <a:r>
              <a:rPr lang="uk-UA" dirty="0">
                <a:solidFill>
                  <a:schemeClr val="tx1"/>
                </a:solidFill>
              </a:rPr>
              <a:t>майстерні професійної підготовки; </a:t>
            </a:r>
            <a:endParaRPr lang="ru-RU" dirty="0">
              <a:solidFill>
                <a:schemeClr val="tx1"/>
              </a:solidFill>
            </a:endParaRPr>
          </a:p>
          <a:p>
            <a:pPr lvl="0" indent="-161925"/>
            <a:r>
              <a:rPr lang="uk-UA" dirty="0">
                <a:solidFill>
                  <a:schemeClr val="tx1"/>
                </a:solidFill>
              </a:rPr>
              <a:t> відкриття автошколи на базі технікуму </a:t>
            </a:r>
            <a:r>
              <a:rPr lang="uk-UA" i="1" dirty="0">
                <a:solidFill>
                  <a:schemeClr val="tx1"/>
                </a:solidFill>
              </a:rPr>
              <a:t>спільно з інститутом</a:t>
            </a:r>
            <a:endParaRPr lang="ru-RU" dirty="0">
              <a:solidFill>
                <a:schemeClr val="tx1"/>
              </a:solidFill>
            </a:endParaRPr>
          </a:p>
          <a:p>
            <a:pPr lvl="0" indent="-161925"/>
            <a:r>
              <a:rPr lang="uk-UA" dirty="0">
                <a:solidFill>
                  <a:schemeClr val="tx1"/>
                </a:solidFill>
              </a:rPr>
              <a:t> Видання книги до 130-річчя закладу про  становлення спорту в закладі</a:t>
            </a:r>
            <a:endParaRPr lang="ru-RU" dirty="0">
              <a:solidFill>
                <a:schemeClr val="tx1"/>
              </a:solidFill>
            </a:endParaRPr>
          </a:p>
          <a:p>
            <a:pPr lvl="0" indent="-161925"/>
            <a:r>
              <a:rPr lang="uk-UA" dirty="0">
                <a:solidFill>
                  <a:schemeClr val="tx1"/>
                </a:solidFill>
              </a:rPr>
              <a:t>Організувати та провести заходи з нагоди ЮВІЛЕЮ – технікуму 130 років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dirty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b="1" dirty="0">
                <a:solidFill>
                  <a:schemeClr val="tx1"/>
                </a:solidFill>
              </a:rPr>
              <a:t>Продовжити:</a:t>
            </a:r>
            <a:endParaRPr lang="ru-RU" b="1" dirty="0">
              <a:solidFill>
                <a:schemeClr val="tx1"/>
              </a:solidFill>
            </a:endParaRPr>
          </a:p>
          <a:p>
            <a:pPr lvl="0" indent="-161925"/>
            <a:r>
              <a:rPr lang="uk-UA" dirty="0">
                <a:solidFill>
                  <a:schemeClr val="tx1"/>
                </a:solidFill>
              </a:rPr>
              <a:t>грантову діяльність,</a:t>
            </a:r>
            <a:endParaRPr lang="ru-RU" dirty="0">
              <a:solidFill>
                <a:schemeClr val="tx1"/>
              </a:solidFill>
            </a:endParaRPr>
          </a:p>
          <a:p>
            <a:pPr lvl="0" indent="-161925"/>
            <a:r>
              <a:rPr lang="uk-UA" dirty="0">
                <a:solidFill>
                  <a:schemeClr val="tx1"/>
                </a:solidFill>
              </a:rPr>
              <a:t>розширення співпраці з Фондами «Відень», «</a:t>
            </a:r>
            <a:r>
              <a:rPr lang="en-US" dirty="0">
                <a:solidFill>
                  <a:schemeClr val="tx1"/>
                </a:solidFill>
              </a:rPr>
              <a:t>Brain Basket</a:t>
            </a:r>
            <a:r>
              <a:rPr lang="uk-UA" dirty="0">
                <a:solidFill>
                  <a:schemeClr val="tx1"/>
                </a:solidFill>
              </a:rPr>
              <a:t>», «Конотопським ІТ-кластером» та  Корпусом Миру.</a:t>
            </a:r>
            <a:endParaRPr lang="ru-RU" dirty="0">
              <a:solidFill>
                <a:schemeClr val="tx1"/>
              </a:solidFill>
            </a:endParaRPr>
          </a:p>
          <a:p>
            <a:pPr lvl="0" indent="-161925"/>
            <a:r>
              <a:rPr lang="uk-UA" dirty="0">
                <a:solidFill>
                  <a:schemeClr val="tx1"/>
                </a:solidFill>
              </a:rPr>
              <a:t> формувати кадровий резерв з метою забезпечення бази для  підготовки фахівців «Фізична культура та спорт» та за    спеціальностями педагогічного спрямування; </a:t>
            </a:r>
            <a:endParaRPr lang="ru-RU" dirty="0">
              <a:solidFill>
                <a:schemeClr val="tx1"/>
              </a:solidFill>
            </a:endParaRPr>
          </a:p>
          <a:p>
            <a:pPr lvl="0" indent="-161925"/>
            <a:r>
              <a:rPr lang="uk-UA" dirty="0">
                <a:solidFill>
                  <a:schemeClr val="tx1"/>
                </a:solidFill>
              </a:rPr>
              <a:t>впровадження сучасних технологій в навчальний процес, в т. ч. елементів дистанційної форми навчання.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dirty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b="1" dirty="0">
                <a:solidFill>
                  <a:schemeClr val="tx1"/>
                </a:solidFill>
              </a:rPr>
              <a:t>Збільшити кількість платних послуг.</a:t>
            </a:r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 descr="ПТКІСумДУ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8078"/>
            <a:ext cx="864096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9853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91549"/>
            <a:ext cx="8424936" cy="122413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ПІДСУМКИ ВСТУПНОЇ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КОМПАНІЇ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-2019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1" name="Text Box 269"/>
          <p:cNvSpPr txBox="1">
            <a:spLocks noChangeArrowheads="1"/>
          </p:cNvSpPr>
          <p:nvPr/>
        </p:nvSpPr>
        <p:spPr bwMode="gray">
          <a:xfrm>
            <a:off x="467544" y="1702263"/>
            <a:ext cx="7920880" cy="45243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На перший курс </a:t>
            </a:r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прийнято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236 студентів</a:t>
            </a:r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них: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денною формою навчання – </a:t>
            </a:r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192. </a:t>
            </a:r>
          </a:p>
          <a:p>
            <a:pPr lvl="0"/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заочною формою навчання – </a:t>
            </a:r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44.</a:t>
            </a:r>
          </a:p>
          <a:p>
            <a:pPr lvl="0"/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другий курс (поповнення) прийнято 23 студентів (</a:t>
            </a:r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контракт)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На третій курс прийом 7 </a:t>
            </a:r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студентів.</a:t>
            </a:r>
          </a:p>
          <a:p>
            <a:pPr lvl="0"/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Загалом прийом у 2019 році – 266 </a:t>
            </a:r>
            <a:r>
              <a:rPr lang="uk-UA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чол</a:t>
            </a:r>
            <a:r>
              <a:rPr lang="uk-U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 descr="ПТКІСумДУ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8127"/>
            <a:ext cx="864096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4824536" cy="1224136"/>
          </a:xfrm>
        </p:spPr>
        <p:txBody>
          <a:bodyPr>
            <a:normAutofit fontScale="90000"/>
          </a:bodyPr>
          <a:lstStyle/>
          <a:p>
            <a:r>
              <a:rPr lang="uk-UA" b="1" dirty="0">
                <a:effectLst/>
              </a:rPr>
              <a:t>КОНТИНГЕНТ </a:t>
            </a:r>
            <a:r>
              <a:rPr lang="uk-UA" b="1" dirty="0" smtClean="0">
                <a:effectLst/>
              </a:rPr>
              <a:t/>
            </a:r>
            <a:br>
              <a:rPr lang="uk-UA" b="1" dirty="0" smtClean="0">
                <a:effectLst/>
              </a:rPr>
            </a:br>
            <a:r>
              <a:rPr lang="uk-UA" b="1" dirty="0" smtClean="0">
                <a:effectLst/>
              </a:rPr>
              <a:t>СТУДЕНТІВ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383" y="1844824"/>
            <a:ext cx="7488832" cy="41764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Контингент </a:t>
            </a:r>
            <a:r>
              <a:rPr lang="uk-UA" dirty="0">
                <a:solidFill>
                  <a:schemeClr val="tx1"/>
                </a:solidFill>
              </a:rPr>
              <a:t>студентів технікуму нині становить 813 студентів, </a:t>
            </a:r>
            <a:br>
              <a:rPr lang="uk-UA" dirty="0">
                <a:solidFill>
                  <a:schemeClr val="tx1"/>
                </a:solidFill>
              </a:rPr>
            </a:br>
            <a:r>
              <a:rPr lang="uk-UA" dirty="0">
                <a:solidFill>
                  <a:schemeClr val="tx1"/>
                </a:solidFill>
              </a:rPr>
              <a:t>з них 715 за денною та 98 за заочною формами навчання.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uk-UA" dirty="0">
                <a:solidFill>
                  <a:schemeClr val="tx1"/>
                </a:solidFill>
              </a:rPr>
              <a:t>Контингент денної форми навчання зменшився у порівнянні з 2018р. на 3,6%.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uk-UA" dirty="0">
                <a:solidFill>
                  <a:schemeClr val="tx1"/>
                </a:solidFill>
              </a:rPr>
              <a:t>Контингент заочної форми навчання збільшився у порівнянні з 2018 р. на 5,1%.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ПТКІСумДУ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8127"/>
            <a:ext cx="864096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51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91549"/>
            <a:ext cx="5328592" cy="789179"/>
          </a:xfrm>
        </p:spPr>
        <p:txBody>
          <a:bodyPr/>
          <a:lstStyle/>
          <a:p>
            <a:r>
              <a:rPr lang="uk-UA" dirty="0" smtClean="0"/>
              <a:t>ФІНАНСОВИЙ СТАН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7306"/>
            <a:ext cx="7344816" cy="54006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uk-UA" dirty="0">
                <a:solidFill>
                  <a:schemeClr val="tx1"/>
                </a:solidFill>
              </a:rPr>
              <a:t>Розміри бюджетного фінансування зросли на 3684,5 тис. грн., обсяги видатків за спеціальним фондом  збільшились на 20,5 тис .грн.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uk-UA" dirty="0">
                <a:solidFill>
                  <a:schemeClr val="tx1"/>
                </a:solidFill>
              </a:rPr>
              <a:t>Співвідношення бюджетних коштів та коштів спеціального фонду відповідно складає 92% та 8%  (у 2018 році : 91% та 9%).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uk-UA" dirty="0">
                <a:solidFill>
                  <a:schemeClr val="tx1"/>
                </a:solidFill>
              </a:rPr>
              <a:t>Надання платних послуг – на рівні минулого року.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uk-UA" dirty="0">
                <a:solidFill>
                  <a:schemeClr val="tx1"/>
                </a:solidFill>
              </a:rPr>
              <a:t>Благодійні внески на розвиток матеріальної бази цього року склали 167988,00 грн. (на 27776 грн. більше ніж у </a:t>
            </a:r>
            <a:r>
              <a:rPr lang="uk-UA" dirty="0" smtClean="0">
                <a:solidFill>
                  <a:schemeClr val="tx1"/>
                </a:solidFill>
              </a:rPr>
              <a:t>2018 р</a:t>
            </a:r>
            <a:r>
              <a:rPr lang="uk-UA" dirty="0">
                <a:solidFill>
                  <a:schemeClr val="tx1"/>
                </a:solidFill>
              </a:rPr>
              <a:t>.)</a:t>
            </a:r>
            <a:r>
              <a:rPr lang="uk-UA" b="1" dirty="0">
                <a:solidFill>
                  <a:schemeClr val="tx1"/>
                </a:solidFill>
              </a:rPr>
              <a:t>   </a:t>
            </a:r>
            <a:endParaRPr lang="uk-UA" b="1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uk-UA" b="1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uk-UA" b="1" dirty="0" smtClean="0">
                <a:solidFill>
                  <a:schemeClr val="tx1"/>
                </a:solidFill>
              </a:rPr>
              <a:t>Оплату </a:t>
            </a:r>
            <a:r>
              <a:rPr lang="uk-UA" b="1" dirty="0">
                <a:solidFill>
                  <a:schemeClr val="tx1"/>
                </a:solidFill>
              </a:rPr>
              <a:t>праці керівників гуртків (6 студентських об’єднань за інтересами) протягом року  здійснено за рахунок коштів Благодійного фонду «Відень» – 2019 рік – 167988 грн. Співпрацю в рамках даного Проекту у 2020 р. буде продовжено.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ПТКІСумДУ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6745"/>
            <a:ext cx="864096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3271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340116"/>
            <a:ext cx="6840760" cy="1224136"/>
          </a:xfrm>
        </p:spPr>
        <p:txBody>
          <a:bodyPr>
            <a:normAutofit/>
          </a:bodyPr>
          <a:lstStyle/>
          <a:p>
            <a:r>
              <a:rPr lang="uk-UA" sz="3200" b="1" dirty="0">
                <a:effectLst/>
              </a:rPr>
              <a:t>ВИПУСК ТА ПРОДОВЖЕННЯ НАВЧАННЯ в </a:t>
            </a:r>
            <a:r>
              <a:rPr lang="uk-UA" sz="3200" b="1" dirty="0" err="1">
                <a:effectLst/>
              </a:rPr>
              <a:t>КІСумДУ</a:t>
            </a:r>
            <a:r>
              <a:rPr lang="uk-UA" sz="3200" b="1" dirty="0">
                <a:effectLst/>
              </a:rPr>
              <a:t> та </a:t>
            </a:r>
            <a:r>
              <a:rPr lang="uk-UA" sz="3200" b="1" dirty="0" err="1">
                <a:effectLst/>
              </a:rPr>
              <a:t>СумДУ</a:t>
            </a:r>
            <a:r>
              <a:rPr lang="uk-UA" sz="3200" b="1" dirty="0">
                <a:effectLst/>
              </a:rPr>
              <a:t>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564252"/>
            <a:ext cx="7344816" cy="488908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b="1" dirty="0">
                <a:solidFill>
                  <a:schemeClr val="tx1"/>
                </a:solidFill>
              </a:rPr>
              <a:t>З 205 випускників технікуму денної форми навчання 85 </a:t>
            </a:r>
            <a:r>
              <a:rPr lang="uk-UA" b="1" dirty="0" err="1">
                <a:solidFill>
                  <a:schemeClr val="tx1"/>
                </a:solidFill>
              </a:rPr>
              <a:t>чол</a:t>
            </a:r>
            <a:r>
              <a:rPr lang="uk-UA" b="1" dirty="0">
                <a:solidFill>
                  <a:schemeClr val="tx1"/>
                </a:solidFill>
              </a:rPr>
              <a:t>. продовжили навчання в Конотопському інституті та у </a:t>
            </a:r>
            <a:r>
              <a:rPr lang="uk-UA" b="1" dirty="0" err="1">
                <a:solidFill>
                  <a:schemeClr val="tx1"/>
                </a:solidFill>
              </a:rPr>
              <a:t>СумДУ</a:t>
            </a:r>
            <a:r>
              <a:rPr lang="uk-UA" b="1" dirty="0">
                <a:solidFill>
                  <a:schemeClr val="tx1"/>
                </a:solidFill>
              </a:rPr>
              <a:t>, а саме:</a:t>
            </a:r>
            <a:endParaRPr lang="ru-RU" b="1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uk-UA" b="1" dirty="0">
                <a:solidFill>
                  <a:schemeClr val="tx1"/>
                </a:solidFill>
              </a:rPr>
              <a:t>в </a:t>
            </a:r>
            <a:r>
              <a:rPr lang="uk-UA" b="1" dirty="0" err="1">
                <a:solidFill>
                  <a:schemeClr val="tx1"/>
                </a:solidFill>
              </a:rPr>
              <a:t>КІСумДУ</a:t>
            </a:r>
            <a:r>
              <a:rPr lang="uk-UA" b="1" dirty="0">
                <a:solidFill>
                  <a:schemeClr val="tx1"/>
                </a:solidFill>
              </a:rPr>
              <a:t> на денну форму навчання - 57 </a:t>
            </a:r>
            <a:r>
              <a:rPr lang="uk-UA" b="1" dirty="0" err="1">
                <a:solidFill>
                  <a:schemeClr val="tx1"/>
                </a:solidFill>
              </a:rPr>
              <a:t>чол</a:t>
            </a:r>
            <a:r>
              <a:rPr lang="uk-UA" b="1" dirty="0">
                <a:solidFill>
                  <a:schemeClr val="tx1"/>
                </a:solidFill>
              </a:rPr>
              <a:t>. (у 2018 р. – 55 </a:t>
            </a:r>
            <a:r>
              <a:rPr lang="uk-UA" b="1" dirty="0" err="1">
                <a:solidFill>
                  <a:schemeClr val="tx1"/>
                </a:solidFill>
              </a:rPr>
              <a:t>чол</a:t>
            </a:r>
            <a:r>
              <a:rPr lang="uk-UA" b="1" dirty="0">
                <a:solidFill>
                  <a:schemeClr val="tx1"/>
                </a:solidFill>
              </a:rPr>
              <a:t>.);</a:t>
            </a:r>
            <a:endParaRPr lang="ru-RU" b="1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uk-UA" b="1" dirty="0">
                <a:solidFill>
                  <a:schemeClr val="tx1"/>
                </a:solidFill>
              </a:rPr>
              <a:t>в </a:t>
            </a:r>
            <a:r>
              <a:rPr lang="uk-UA" b="1" dirty="0" err="1">
                <a:solidFill>
                  <a:schemeClr val="tx1"/>
                </a:solidFill>
              </a:rPr>
              <a:t>КІСумДУ</a:t>
            </a:r>
            <a:r>
              <a:rPr lang="uk-UA" b="1" dirty="0">
                <a:solidFill>
                  <a:schemeClr val="tx1"/>
                </a:solidFill>
              </a:rPr>
              <a:t> на заочну форму навчання – 20 </a:t>
            </a:r>
            <a:r>
              <a:rPr lang="uk-UA" b="1" dirty="0" err="1">
                <a:solidFill>
                  <a:schemeClr val="tx1"/>
                </a:solidFill>
              </a:rPr>
              <a:t>чол</a:t>
            </a:r>
            <a:r>
              <a:rPr lang="uk-UA" b="1" dirty="0">
                <a:solidFill>
                  <a:schemeClr val="tx1"/>
                </a:solidFill>
              </a:rPr>
              <a:t>. (у 2018 р. – 28 </a:t>
            </a:r>
            <a:r>
              <a:rPr lang="uk-UA" b="1" dirty="0" err="1">
                <a:solidFill>
                  <a:schemeClr val="tx1"/>
                </a:solidFill>
              </a:rPr>
              <a:t>чол</a:t>
            </a:r>
            <a:r>
              <a:rPr lang="uk-UA" b="1" dirty="0">
                <a:solidFill>
                  <a:schemeClr val="tx1"/>
                </a:solidFill>
              </a:rPr>
              <a:t>.);</a:t>
            </a:r>
            <a:endParaRPr lang="ru-RU" b="1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uk-UA" b="1" dirty="0">
                <a:solidFill>
                  <a:schemeClr val="tx1"/>
                </a:solidFill>
              </a:rPr>
              <a:t>в </a:t>
            </a:r>
            <a:r>
              <a:rPr lang="uk-UA" b="1" dirty="0" err="1">
                <a:solidFill>
                  <a:schemeClr val="tx1"/>
                </a:solidFill>
              </a:rPr>
              <a:t>СумДУ</a:t>
            </a:r>
            <a:r>
              <a:rPr lang="uk-UA" b="1" dirty="0">
                <a:solidFill>
                  <a:schemeClr val="tx1"/>
                </a:solidFill>
              </a:rPr>
              <a:t> – 8 </a:t>
            </a:r>
            <a:r>
              <a:rPr lang="uk-UA" b="1" dirty="0" err="1">
                <a:solidFill>
                  <a:schemeClr val="tx1"/>
                </a:solidFill>
              </a:rPr>
              <a:t>чол</a:t>
            </a:r>
            <a:r>
              <a:rPr lang="uk-UA" b="1" dirty="0">
                <a:solidFill>
                  <a:schemeClr val="tx1"/>
                </a:solidFill>
              </a:rPr>
              <a:t>. (у 2018 р. – 6 </a:t>
            </a:r>
            <a:r>
              <a:rPr lang="uk-UA" b="1" dirty="0" err="1">
                <a:solidFill>
                  <a:schemeClr val="tx1"/>
                </a:solidFill>
              </a:rPr>
              <a:t>чол</a:t>
            </a:r>
            <a:r>
              <a:rPr lang="uk-UA" b="1" dirty="0">
                <a:solidFill>
                  <a:schemeClr val="tx1"/>
                </a:solidFill>
              </a:rPr>
              <a:t>.). </a:t>
            </a:r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b="1" dirty="0">
                <a:solidFill>
                  <a:schemeClr val="tx1"/>
                </a:solidFill>
              </a:rPr>
              <a:t> </a:t>
            </a:r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b="1" i="1" dirty="0">
                <a:solidFill>
                  <a:schemeClr val="tx1"/>
                </a:solidFill>
              </a:rPr>
              <a:t>У цілому до інституту та базового закладу вступило 85 випускників технікуму</a:t>
            </a:r>
            <a:r>
              <a:rPr lang="uk-UA" b="1" dirty="0">
                <a:solidFill>
                  <a:schemeClr val="tx1"/>
                </a:solidFill>
              </a:rPr>
              <a:t>. </a:t>
            </a:r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ПТКІСумДУ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473" y="333884"/>
            <a:ext cx="864096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485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5452" y="362566"/>
            <a:ext cx="5904656" cy="936104"/>
          </a:xfrm>
        </p:spPr>
        <p:txBody>
          <a:bodyPr>
            <a:noAutofit/>
          </a:bodyPr>
          <a:lstStyle/>
          <a:p>
            <a:r>
              <a:rPr lang="uk-UA" sz="4000" b="1" dirty="0" smtClean="0">
                <a:solidFill>
                  <a:schemeClr val="accent1"/>
                </a:solidFill>
              </a:rPr>
              <a:t>КАДРОВИЙ ПОТЕНЦІАЛ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3384" y="1484784"/>
            <a:ext cx="7128792" cy="49685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800" b="1" dirty="0">
                <a:solidFill>
                  <a:schemeClr val="tx1"/>
                </a:solidFill>
              </a:rPr>
              <a:t>У технікумі серед штатних працівників </a:t>
            </a:r>
            <a:endParaRPr lang="uk-UA" sz="2800" b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800" b="1" dirty="0" smtClean="0">
                <a:solidFill>
                  <a:schemeClr val="tx1"/>
                </a:solidFill>
              </a:rPr>
              <a:t>закладу </a:t>
            </a:r>
            <a:r>
              <a:rPr lang="uk-UA" sz="2800" b="1" dirty="0">
                <a:solidFill>
                  <a:schemeClr val="tx1"/>
                </a:solidFill>
              </a:rPr>
              <a:t>-  5   кандидатів наук. </a:t>
            </a:r>
            <a:endParaRPr lang="ru-RU" sz="2800" b="1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800" b="1" dirty="0">
                <a:solidFill>
                  <a:schemeClr val="tx1"/>
                </a:solidFill>
              </a:rPr>
              <a:t>З 6 працівників закладу, які навчались </a:t>
            </a:r>
            <a:endParaRPr lang="uk-UA" sz="2800" b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800" b="1" dirty="0" smtClean="0">
                <a:solidFill>
                  <a:schemeClr val="tx1"/>
                </a:solidFill>
              </a:rPr>
              <a:t>в </a:t>
            </a:r>
            <a:r>
              <a:rPr lang="uk-UA" sz="2800" b="1" dirty="0">
                <a:solidFill>
                  <a:schemeClr val="tx1"/>
                </a:solidFill>
              </a:rPr>
              <a:t>аспірантурі, 2 </a:t>
            </a:r>
            <a:r>
              <a:rPr lang="uk-UA" sz="2800" b="1" dirty="0" err="1">
                <a:solidFill>
                  <a:schemeClr val="tx1"/>
                </a:solidFill>
              </a:rPr>
              <a:t>чол</a:t>
            </a:r>
            <a:r>
              <a:rPr lang="uk-UA" sz="2800" b="1" dirty="0">
                <a:solidFill>
                  <a:schemeClr val="tx1"/>
                </a:solidFill>
              </a:rPr>
              <a:t>. продовжують навчання,  </a:t>
            </a:r>
            <a:endParaRPr lang="uk-UA" sz="2800" b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800" b="1" dirty="0" smtClean="0">
                <a:solidFill>
                  <a:schemeClr val="tx1"/>
                </a:solidFill>
              </a:rPr>
              <a:t>3 </a:t>
            </a:r>
            <a:r>
              <a:rPr lang="uk-UA" sz="2800" b="1" dirty="0" err="1">
                <a:solidFill>
                  <a:schemeClr val="tx1"/>
                </a:solidFill>
              </a:rPr>
              <a:t>чол</a:t>
            </a:r>
            <a:r>
              <a:rPr lang="uk-UA" sz="2800" b="1" dirty="0">
                <a:solidFill>
                  <a:schemeClr val="tx1"/>
                </a:solidFill>
              </a:rPr>
              <a:t>.  - готуються до захисту у 2020 р. У 2020р. один працівник закладу вступив до аспірантури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ПТКІСумДУ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0558"/>
            <a:ext cx="864096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6406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18550"/>
            <a:ext cx="6336704" cy="1224136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accent1"/>
                </a:solidFill>
              </a:rPr>
              <a:t>АТЕСТАЦІЯ ТА ПІДВИЩЕННЯ </a:t>
            </a:r>
            <a:br>
              <a:rPr lang="uk-UA" b="1" dirty="0">
                <a:solidFill>
                  <a:schemeClr val="accent1"/>
                </a:solidFill>
              </a:rPr>
            </a:br>
            <a:r>
              <a:rPr lang="uk-UA" b="1" dirty="0">
                <a:solidFill>
                  <a:schemeClr val="accent1"/>
                </a:solidFill>
              </a:rPr>
              <a:t>КВАЛІФІКАЦІЇ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628800"/>
            <a:ext cx="7344816" cy="46805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sz="2800" b="1" dirty="0">
                <a:solidFill>
                  <a:schemeClr val="tx1"/>
                </a:solidFill>
              </a:rPr>
              <a:t>У 2019 році було атестовано на присвоєння, підтвердження кваліфікаційних категорій та педагогічних звань, а також на відповідність займаним посадам </a:t>
            </a:r>
          </a:p>
          <a:p>
            <a:pPr marL="0" indent="0">
              <a:buNone/>
            </a:pPr>
            <a:r>
              <a:rPr lang="uk-UA" sz="2800" b="1" dirty="0">
                <a:solidFill>
                  <a:schemeClr val="tx1"/>
                </a:solidFill>
              </a:rPr>
              <a:t>19 педагогічних працівників.</a:t>
            </a:r>
          </a:p>
          <a:p>
            <a:pPr marL="0" indent="0">
              <a:buNone/>
            </a:pPr>
            <a:endParaRPr lang="uk-UA" sz="2800" dirty="0"/>
          </a:p>
          <a:p>
            <a:pPr marL="0" indent="0">
              <a:buNone/>
            </a:pPr>
            <a:r>
              <a:rPr lang="uk-UA" dirty="0">
                <a:solidFill>
                  <a:schemeClr val="tx1"/>
                </a:solidFill>
              </a:rPr>
              <a:t>На базі Сумського державного університету пройшли курси підвищення кваліфікації за освітніми програмами та у формі стажування </a:t>
            </a:r>
          </a:p>
          <a:p>
            <a:pPr marL="0" indent="0">
              <a:buNone/>
            </a:pPr>
            <a:r>
              <a:rPr lang="uk-UA" dirty="0">
                <a:solidFill>
                  <a:schemeClr val="tx1"/>
                </a:solidFill>
              </a:rPr>
              <a:t>17  та 19  педагогічних працівників</a:t>
            </a:r>
          </a:p>
          <a:p>
            <a:pPr marL="0" indent="0">
              <a:buNone/>
            </a:pPr>
            <a:r>
              <a:rPr lang="uk-UA" dirty="0">
                <a:solidFill>
                  <a:schemeClr val="tx1"/>
                </a:solidFill>
              </a:rPr>
              <a:t>На базі Сумського обласного інституту післядипломної педагогічної освіти –  11 </a:t>
            </a:r>
            <a:r>
              <a:rPr lang="uk-UA" dirty="0" err="1">
                <a:solidFill>
                  <a:schemeClr val="tx1"/>
                </a:solidFill>
              </a:rPr>
              <a:t>чол</a:t>
            </a:r>
            <a:r>
              <a:rPr lang="uk-UA" dirty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r>
              <a:rPr lang="uk-UA" dirty="0">
                <a:solidFill>
                  <a:schemeClr val="tx1"/>
                </a:solidFill>
              </a:rPr>
              <a:t>На базі Державного університету інфраструктури та технологій – 6 </a:t>
            </a:r>
            <a:r>
              <a:rPr lang="uk-UA" dirty="0" err="1">
                <a:solidFill>
                  <a:schemeClr val="tx1"/>
                </a:solidFill>
              </a:rPr>
              <a:t>чол</a:t>
            </a:r>
            <a:r>
              <a:rPr lang="uk-UA" dirty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ПТКІСумДУ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0558"/>
            <a:ext cx="864096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2989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373"/>
            <a:ext cx="6552728" cy="1224136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НАГОРОДИ ПРАЦІВНИКІВ: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5596" y="1556792"/>
            <a:ext cx="7344816" cy="468052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uk-UA" b="1" dirty="0">
                <a:solidFill>
                  <a:schemeClr val="tx1"/>
                </a:solidFill>
              </a:rPr>
              <a:t>Грамотами МОН – 3 </a:t>
            </a:r>
            <a:r>
              <a:rPr lang="uk-UA" b="1" dirty="0" err="1">
                <a:solidFill>
                  <a:schemeClr val="tx1"/>
                </a:solidFill>
              </a:rPr>
              <a:t>чол</a:t>
            </a:r>
            <a:r>
              <a:rPr lang="uk-UA" b="1" dirty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  <a:p>
            <a:pPr lvl="0"/>
            <a:r>
              <a:rPr lang="uk-UA" b="1" dirty="0">
                <a:solidFill>
                  <a:schemeClr val="tx1"/>
                </a:solidFill>
              </a:rPr>
              <a:t>Подякою МОН – 1 </a:t>
            </a:r>
            <a:r>
              <a:rPr lang="uk-UA" b="1" dirty="0" err="1">
                <a:solidFill>
                  <a:schemeClr val="tx1"/>
                </a:solidFill>
              </a:rPr>
              <a:t>чол</a:t>
            </a:r>
            <a:r>
              <a:rPr lang="uk-UA" b="1" dirty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  <a:p>
            <a:pPr lvl="0"/>
            <a:r>
              <a:rPr lang="uk-UA" b="1" dirty="0">
                <a:solidFill>
                  <a:schemeClr val="tx1"/>
                </a:solidFill>
              </a:rPr>
              <a:t>Сумською обласною премією імені А.С.</a:t>
            </a:r>
            <a:r>
              <a:rPr lang="ru-RU" b="1" dirty="0">
                <a:solidFill>
                  <a:schemeClr val="tx1"/>
                </a:solidFill>
              </a:rPr>
              <a:t> </a:t>
            </a:r>
            <a:r>
              <a:rPr lang="uk-UA" b="1" dirty="0">
                <a:solidFill>
                  <a:schemeClr val="tx1"/>
                </a:solidFill>
              </a:rPr>
              <a:t>Макаренка у номінації «Діяльність педагогів у галузі вищої освіти» – 1 </a:t>
            </a:r>
            <a:r>
              <a:rPr lang="uk-UA" b="1" dirty="0" err="1">
                <a:solidFill>
                  <a:schemeClr val="tx1"/>
                </a:solidFill>
              </a:rPr>
              <a:t>чол</a:t>
            </a:r>
            <a:r>
              <a:rPr lang="uk-UA" b="1" dirty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  <a:p>
            <a:pPr lvl="0"/>
            <a:r>
              <a:rPr lang="uk-UA" b="1" dirty="0">
                <a:solidFill>
                  <a:schemeClr val="tx1"/>
                </a:solidFill>
              </a:rPr>
              <a:t>Г</a:t>
            </a:r>
            <a:r>
              <a:rPr lang="ru-RU" b="1" dirty="0" err="1">
                <a:solidFill>
                  <a:schemeClr val="tx1"/>
                </a:solidFill>
              </a:rPr>
              <a:t>рамотами</a:t>
            </a:r>
            <a:r>
              <a:rPr lang="ru-RU" b="1" dirty="0">
                <a:solidFill>
                  <a:schemeClr val="tx1"/>
                </a:solidFill>
              </a:rPr>
              <a:t> Департаменту </a:t>
            </a:r>
            <a:r>
              <a:rPr lang="ru-RU" b="1" dirty="0" err="1">
                <a:solidFill>
                  <a:schemeClr val="tx1"/>
                </a:solidFill>
              </a:rPr>
              <a:t>освіти</a:t>
            </a:r>
            <a:r>
              <a:rPr lang="ru-RU" b="1" dirty="0">
                <a:solidFill>
                  <a:schemeClr val="tx1"/>
                </a:solidFill>
              </a:rPr>
              <a:t> і науки </a:t>
            </a:r>
            <a:r>
              <a:rPr lang="ru-RU" b="1" dirty="0" err="1">
                <a:solidFill>
                  <a:schemeClr val="tx1"/>
                </a:solidFill>
              </a:rPr>
              <a:t>Сумської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обласної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державної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адміністрації</a:t>
            </a:r>
            <a:r>
              <a:rPr lang="ru-RU" b="1" dirty="0">
                <a:solidFill>
                  <a:schemeClr val="tx1"/>
                </a:solidFill>
              </a:rPr>
              <a:t> – </a:t>
            </a:r>
            <a:r>
              <a:rPr lang="uk-UA" b="1" dirty="0">
                <a:solidFill>
                  <a:schemeClr val="tx1"/>
                </a:solidFill>
              </a:rPr>
              <a:t>4 </a:t>
            </a:r>
            <a:r>
              <a:rPr lang="uk-UA" b="1" dirty="0" err="1">
                <a:solidFill>
                  <a:schemeClr val="tx1"/>
                </a:solidFill>
              </a:rPr>
              <a:t>чол</a:t>
            </a:r>
            <a:r>
              <a:rPr lang="uk-UA" b="1" dirty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  <a:p>
            <a:pPr lvl="0"/>
            <a:r>
              <a:rPr lang="uk-UA" b="1" dirty="0">
                <a:solidFill>
                  <a:schemeClr val="tx1"/>
                </a:solidFill>
              </a:rPr>
              <a:t>Г</a:t>
            </a:r>
            <a:r>
              <a:rPr lang="ru-RU" b="1" dirty="0" err="1">
                <a:solidFill>
                  <a:schemeClr val="tx1"/>
                </a:solidFill>
              </a:rPr>
              <a:t>рамотами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відділу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освіти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Конотопської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міської</a:t>
            </a:r>
            <a:r>
              <a:rPr lang="ru-RU" b="1" dirty="0">
                <a:solidFill>
                  <a:schemeClr val="tx1"/>
                </a:solidFill>
              </a:rPr>
              <a:t> ради – </a:t>
            </a:r>
            <a:r>
              <a:rPr lang="uk-UA" b="1" dirty="0">
                <a:solidFill>
                  <a:schemeClr val="tx1"/>
                </a:solidFill>
              </a:rPr>
              <a:t>2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чол</a:t>
            </a:r>
            <a:r>
              <a:rPr lang="ru-RU" b="1" dirty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uk-UA" b="1" dirty="0">
                <a:solidFill>
                  <a:schemeClr val="tx1"/>
                </a:solidFill>
              </a:rPr>
              <a:t>Подякою міського голови </a:t>
            </a:r>
            <a:r>
              <a:rPr lang="ru-RU" b="1" dirty="0">
                <a:solidFill>
                  <a:schemeClr val="tx1"/>
                </a:solidFill>
              </a:rPr>
              <a:t>– 1 </a:t>
            </a:r>
            <a:r>
              <a:rPr lang="uk-UA" b="1" dirty="0" err="1">
                <a:solidFill>
                  <a:schemeClr val="tx1"/>
                </a:solidFill>
              </a:rPr>
              <a:t>чол</a:t>
            </a:r>
            <a:r>
              <a:rPr lang="uk-UA" b="1" dirty="0">
                <a:solidFill>
                  <a:schemeClr val="tx1"/>
                </a:solidFill>
              </a:rPr>
              <a:t>. 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ПТКІСумДУ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0558"/>
            <a:ext cx="864096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1740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14401"/>
            <a:ext cx="5544616" cy="1005203"/>
          </a:xfrm>
        </p:spPr>
        <p:txBody>
          <a:bodyPr>
            <a:normAutofit/>
          </a:bodyPr>
          <a:lstStyle/>
          <a:p>
            <a:r>
              <a:rPr lang="uk-UA" sz="3600" dirty="0" smtClean="0">
                <a:solidFill>
                  <a:schemeClr val="accent1">
                    <a:lumMod val="75000"/>
                  </a:schemeClr>
                </a:solidFill>
              </a:rPr>
              <a:t>МІЖНАРОДНА СПІВПРАЦЯ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388198"/>
            <a:ext cx="7658992" cy="5209154"/>
          </a:xfrm>
        </p:spPr>
        <p:txBody>
          <a:bodyPr>
            <a:normAutofit fontScale="40000" lnSpcReduction="20000"/>
          </a:bodyPr>
          <a:lstStyle/>
          <a:p>
            <a:r>
              <a:rPr lang="uk-UA" sz="6000" b="1" dirty="0" smtClean="0">
                <a:solidFill>
                  <a:schemeClr val="tx1"/>
                </a:solidFill>
              </a:rPr>
              <a:t>реалізація </a:t>
            </a:r>
            <a:r>
              <a:rPr lang="uk-UA" sz="6000" b="1" dirty="0">
                <a:solidFill>
                  <a:schemeClr val="tx1"/>
                </a:solidFill>
              </a:rPr>
              <a:t>м</a:t>
            </a:r>
            <a:r>
              <a:rPr lang="ru-RU" sz="6000" b="1" dirty="0" err="1">
                <a:solidFill>
                  <a:schemeClr val="tx1"/>
                </a:solidFill>
              </a:rPr>
              <a:t>іжнародн</a:t>
            </a:r>
            <a:r>
              <a:rPr lang="uk-UA" sz="6000" b="1" dirty="0">
                <a:solidFill>
                  <a:schemeClr val="tx1"/>
                </a:solidFill>
              </a:rPr>
              <a:t>ого </a:t>
            </a:r>
            <a:r>
              <a:rPr lang="uk-UA" sz="6000" b="1" dirty="0" err="1">
                <a:solidFill>
                  <a:schemeClr val="tx1"/>
                </a:solidFill>
              </a:rPr>
              <a:t>проєкту</a:t>
            </a:r>
            <a:r>
              <a:rPr lang="uk-UA" sz="6000" b="1" dirty="0">
                <a:solidFill>
                  <a:schemeClr val="tx1"/>
                </a:solidFill>
              </a:rPr>
              <a:t> «</a:t>
            </a:r>
            <a:r>
              <a:rPr lang="en-US" sz="6000" b="1" dirty="0">
                <a:solidFill>
                  <a:schemeClr val="tx1"/>
                </a:solidFill>
              </a:rPr>
              <a:t>See the big picture</a:t>
            </a:r>
            <a:r>
              <a:rPr lang="uk-UA" sz="6000" b="1" dirty="0">
                <a:solidFill>
                  <a:schemeClr val="tx1"/>
                </a:solidFill>
              </a:rPr>
              <a:t>» (літня школа з транс-</a:t>
            </a:r>
            <a:r>
              <a:rPr lang="uk-UA" sz="6000" b="1" dirty="0" err="1">
                <a:solidFill>
                  <a:schemeClr val="tx1"/>
                </a:solidFill>
              </a:rPr>
              <a:t>арту</a:t>
            </a:r>
            <a:r>
              <a:rPr lang="uk-UA" sz="6000" b="1" dirty="0">
                <a:solidFill>
                  <a:schemeClr val="tx1"/>
                </a:solidFill>
              </a:rPr>
              <a:t> та арт-терапії) </a:t>
            </a:r>
            <a:r>
              <a:rPr lang="uk-UA" sz="6000" b="1" dirty="0" smtClean="0">
                <a:solidFill>
                  <a:schemeClr val="tx1"/>
                </a:solidFill>
              </a:rPr>
              <a:t>   в </a:t>
            </a:r>
            <a:r>
              <a:rPr lang="uk-UA" sz="6000" b="1" dirty="0">
                <a:solidFill>
                  <a:schemeClr val="tx1"/>
                </a:solidFill>
              </a:rPr>
              <a:t>рамках співпраці з австрійською організацією «ТАКТ» та за підтримки Благодійного фонду «Відень».</a:t>
            </a:r>
            <a:endParaRPr lang="ru-RU" sz="6000" b="1" dirty="0">
              <a:solidFill>
                <a:schemeClr val="tx1"/>
              </a:solidFill>
            </a:endParaRPr>
          </a:p>
          <a:p>
            <a:r>
              <a:rPr lang="uk-UA" sz="6000" b="1" dirty="0" smtClean="0">
                <a:solidFill>
                  <a:schemeClr val="tx1"/>
                </a:solidFill>
              </a:rPr>
              <a:t>тренінг </a:t>
            </a:r>
            <a:r>
              <a:rPr lang="uk-UA" sz="6000" b="1" dirty="0">
                <a:solidFill>
                  <a:schemeClr val="tx1"/>
                </a:solidFill>
              </a:rPr>
              <a:t>для студентської молоді «</a:t>
            </a:r>
            <a:r>
              <a:rPr lang="uk-UA" sz="6000" b="1" dirty="0" err="1">
                <a:solidFill>
                  <a:schemeClr val="tx1"/>
                </a:solidFill>
              </a:rPr>
              <a:t>Медіаграмотність</a:t>
            </a:r>
            <a:r>
              <a:rPr lang="uk-UA" sz="6000" b="1" dirty="0">
                <a:solidFill>
                  <a:schemeClr val="tx1"/>
                </a:solidFill>
              </a:rPr>
              <a:t> в регіонах України»  за підтримки Федерального </a:t>
            </a:r>
            <a:r>
              <a:rPr lang="ru-RU" sz="6000" b="1" dirty="0">
                <a:solidFill>
                  <a:schemeClr val="tx1"/>
                </a:solidFill>
              </a:rPr>
              <a:t> </a:t>
            </a:r>
            <a:r>
              <a:rPr lang="uk-UA" sz="6000" b="1" dirty="0">
                <a:solidFill>
                  <a:schemeClr val="tx1"/>
                </a:solidFill>
              </a:rPr>
              <a:t>міністерства освіти</a:t>
            </a:r>
            <a:r>
              <a:rPr lang="ru-RU" sz="6000" b="1" dirty="0">
                <a:solidFill>
                  <a:schemeClr val="tx1"/>
                </a:solidFill>
              </a:rPr>
              <a:t> </a:t>
            </a:r>
            <a:r>
              <a:rPr lang="uk-UA" sz="6000" b="1" dirty="0">
                <a:solidFill>
                  <a:schemeClr val="tx1"/>
                </a:solidFill>
              </a:rPr>
              <a:t>та наукових досліджень</a:t>
            </a:r>
            <a:r>
              <a:rPr lang="ru-RU" sz="6000" b="1" dirty="0">
                <a:solidFill>
                  <a:schemeClr val="tx1"/>
                </a:solidFill>
              </a:rPr>
              <a:t> </a:t>
            </a:r>
            <a:r>
              <a:rPr lang="uk-UA" sz="6000" b="1" dirty="0">
                <a:solidFill>
                  <a:schemeClr val="tx1"/>
                </a:solidFill>
              </a:rPr>
              <a:t>Німеччини і німецької міжнародної організації  «</a:t>
            </a:r>
            <a:r>
              <a:rPr lang="en-US" sz="6000" b="1" dirty="0">
                <a:solidFill>
                  <a:schemeClr val="tx1"/>
                </a:solidFill>
              </a:rPr>
              <a:t>Interlinks Academy</a:t>
            </a:r>
            <a:r>
              <a:rPr lang="uk-UA" sz="6000" b="1" dirty="0">
                <a:solidFill>
                  <a:schemeClr val="tx1"/>
                </a:solidFill>
              </a:rPr>
              <a:t>» (жовтень, 2019).</a:t>
            </a:r>
            <a:endParaRPr lang="ru-RU" sz="6000" b="1" dirty="0">
              <a:solidFill>
                <a:schemeClr val="tx1"/>
              </a:solidFill>
            </a:endParaRPr>
          </a:p>
          <a:p>
            <a:r>
              <a:rPr lang="uk-UA" sz="6000" b="1" dirty="0">
                <a:solidFill>
                  <a:schemeClr val="tx1"/>
                </a:solidFill>
              </a:rPr>
              <a:t>с</a:t>
            </a:r>
            <a:r>
              <a:rPr lang="uk-UA" sz="6000" b="1" dirty="0" smtClean="0">
                <a:solidFill>
                  <a:schemeClr val="tx1"/>
                </a:solidFill>
              </a:rPr>
              <a:t>тудентські </a:t>
            </a:r>
            <a:r>
              <a:rPr lang="uk-UA" sz="6000" b="1" dirty="0">
                <a:solidFill>
                  <a:schemeClr val="tx1"/>
                </a:solidFill>
              </a:rPr>
              <a:t>лідери </a:t>
            </a:r>
            <a:r>
              <a:rPr lang="uk-UA" sz="6000" b="1" dirty="0" smtClean="0">
                <a:solidFill>
                  <a:schemeClr val="tx1"/>
                </a:solidFill>
              </a:rPr>
              <a:t>взяли </a:t>
            </a:r>
            <a:r>
              <a:rPr lang="uk-UA" sz="6000" b="1" dirty="0">
                <a:solidFill>
                  <a:schemeClr val="tx1"/>
                </a:solidFill>
              </a:rPr>
              <a:t>участь у проекті «</a:t>
            </a:r>
            <a:r>
              <a:rPr lang="en-US" sz="6000" b="1" dirty="0">
                <a:solidFill>
                  <a:schemeClr val="tx1"/>
                </a:solidFill>
              </a:rPr>
              <a:t>International Dresden D</a:t>
            </a:r>
            <a:r>
              <a:rPr lang="uk-UA" sz="6000" b="1" dirty="0">
                <a:solidFill>
                  <a:schemeClr val="tx1"/>
                </a:solidFill>
              </a:rPr>
              <a:t>і</a:t>
            </a:r>
            <a:r>
              <a:rPr lang="en-US" sz="6000" b="1" dirty="0" err="1">
                <a:solidFill>
                  <a:schemeClr val="tx1"/>
                </a:solidFill>
              </a:rPr>
              <a:t>alogue</a:t>
            </a:r>
            <a:r>
              <a:rPr lang="uk-UA" sz="6000" b="1" dirty="0">
                <a:solidFill>
                  <a:schemeClr val="tx1"/>
                </a:solidFill>
              </a:rPr>
              <a:t>» (м</a:t>
            </a:r>
            <a:r>
              <a:rPr lang="uk-UA" sz="6000" b="1" dirty="0" smtClean="0">
                <a:solidFill>
                  <a:schemeClr val="tx1"/>
                </a:solidFill>
              </a:rPr>
              <a:t>. Дрезден</a:t>
            </a:r>
            <a:r>
              <a:rPr lang="uk-UA" sz="6000" b="1" dirty="0">
                <a:solidFill>
                  <a:schemeClr val="tx1"/>
                </a:solidFill>
              </a:rPr>
              <a:t>, 26-29 вересня 2019 року</a:t>
            </a:r>
            <a:r>
              <a:rPr lang="uk-UA" sz="6000" b="1" dirty="0" smtClean="0">
                <a:solidFill>
                  <a:schemeClr val="tx1"/>
                </a:solidFill>
              </a:rPr>
              <a:t>).</a:t>
            </a:r>
          </a:p>
          <a:p>
            <a:r>
              <a:rPr lang="uk-UA" sz="6000" b="1" dirty="0">
                <a:solidFill>
                  <a:schemeClr val="tx1"/>
                </a:solidFill>
              </a:rPr>
              <a:t>заключено меморандум про співпрацю з ТОВ «</a:t>
            </a:r>
            <a:r>
              <a:rPr lang="en-US" sz="6000" b="1" dirty="0">
                <a:solidFill>
                  <a:schemeClr val="tx1"/>
                </a:solidFill>
              </a:rPr>
              <a:t>AIR SUPPLY SOLUTIONS</a:t>
            </a:r>
            <a:r>
              <a:rPr lang="uk-UA" sz="6000" b="1" dirty="0">
                <a:solidFill>
                  <a:schemeClr val="tx1"/>
                </a:solidFill>
              </a:rPr>
              <a:t>»  (</a:t>
            </a:r>
            <a:r>
              <a:rPr lang="uk-UA" sz="6000" b="1" dirty="0" err="1">
                <a:solidFill>
                  <a:schemeClr val="tx1"/>
                </a:solidFill>
              </a:rPr>
              <a:t>Пльзень</a:t>
            </a:r>
            <a:r>
              <a:rPr lang="uk-UA" sz="6000" b="1" dirty="0">
                <a:solidFill>
                  <a:schemeClr val="tx1"/>
                </a:solidFill>
              </a:rPr>
              <a:t>, Чехія)  (грудень, 2019р) – працюємо над облаштуванням  майстерні  зварювання </a:t>
            </a:r>
            <a:endParaRPr lang="ru-RU" sz="6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 descr="ПТКІСумДУ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8078"/>
            <a:ext cx="864096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968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e4ea36c3f5c5dd1d6e4ba5d2d9f902e72f5c4"/>
</p:tagLst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2647</TotalTime>
  <Words>743</Words>
  <Application>Microsoft Office PowerPoint</Application>
  <PresentationFormat>Экран (4:3)</PresentationFormat>
  <Paragraphs>119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Arial Black</vt:lpstr>
      <vt:lpstr>Calibri</vt:lpstr>
      <vt:lpstr>Тема Office</vt:lpstr>
      <vt:lpstr>Річний звіт  про діяльність  Політехнічного технікуму Конотопського інституту СумДУ 2019 р.</vt:lpstr>
      <vt:lpstr>ПІДСУМКИ ВСТУПНОЇ  КОМПАНІЇ -2019</vt:lpstr>
      <vt:lpstr>КОНТИНГЕНТ  СТУДЕНТІВ</vt:lpstr>
      <vt:lpstr>ФІНАНСОВИЙ СТАН</vt:lpstr>
      <vt:lpstr>ВИПУСК ТА ПРОДОВЖЕННЯ НАВЧАННЯ в КІСумДУ та СумДУ </vt:lpstr>
      <vt:lpstr>КАДРОВИЙ ПОТЕНЦІАЛ</vt:lpstr>
      <vt:lpstr>АТЕСТАЦІЯ ТА ПІДВИЩЕННЯ  КВАЛІФІКАЦІЇ</vt:lpstr>
      <vt:lpstr>НАГОРОДИ ПРАЦІВНИКІВ:</vt:lpstr>
      <vt:lpstr>МІЖНАРОДНА СПІВПРАЦЯ</vt:lpstr>
      <vt:lpstr>Основні наукові та науково-методичні результати</vt:lpstr>
      <vt:lpstr>АКРЕДИТАЦІЯ  ТА ЛІЦЕНЗУВАННЯ</vt:lpstr>
      <vt:lpstr> ВИХОВНА РОБОТА </vt:lpstr>
      <vt:lpstr>СПОРТ</vt:lpstr>
      <vt:lpstr>РОЗВИТОК МАТЕРІАЛЬНОЇ БАЗИ</vt:lpstr>
      <vt:lpstr>ОСНОВНІ НАПРЯМКИ ДІЯЛЬНОСТІ ТЕХНІКУМУ НА 2020 р.: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Бордюр голубых оттенков</dc:title>
  <dc:creator>obstinate</dc:creator>
  <dc:description>Шаблон презентации с сайта https://presentation-creation.ru/</dc:description>
  <cp:lastModifiedBy>Джульетта</cp:lastModifiedBy>
  <cp:revision>1273</cp:revision>
  <dcterms:created xsi:type="dcterms:W3CDTF">2018-02-25T09:09:03Z</dcterms:created>
  <dcterms:modified xsi:type="dcterms:W3CDTF">2021-10-16T17:54:59Z</dcterms:modified>
</cp:coreProperties>
</file>